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1"/>
  </p:sldMasterIdLst>
  <p:notesMasterIdLst>
    <p:notesMasterId r:id="rId50"/>
  </p:notesMasterIdLst>
  <p:sldIdLst>
    <p:sldId id="299" r:id="rId2"/>
    <p:sldId id="302" r:id="rId3"/>
    <p:sldId id="305" r:id="rId4"/>
    <p:sldId id="300" r:id="rId5"/>
    <p:sldId id="303" r:id="rId6"/>
    <p:sldId id="307" r:id="rId7"/>
    <p:sldId id="304" r:id="rId8"/>
    <p:sldId id="257" r:id="rId9"/>
    <p:sldId id="258" r:id="rId10"/>
    <p:sldId id="259" r:id="rId11"/>
    <p:sldId id="260" r:id="rId12"/>
    <p:sldId id="262" r:id="rId13"/>
    <p:sldId id="263" r:id="rId14"/>
    <p:sldId id="264" r:id="rId15"/>
    <p:sldId id="265" r:id="rId16"/>
    <p:sldId id="267"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90" r:id="rId38"/>
    <p:sldId id="291" r:id="rId39"/>
    <p:sldId id="292" r:id="rId40"/>
    <p:sldId id="293" r:id="rId41"/>
    <p:sldId id="294" r:id="rId42"/>
    <p:sldId id="295" r:id="rId43"/>
    <p:sldId id="296" r:id="rId44"/>
    <p:sldId id="297" r:id="rId45"/>
    <p:sldId id="298" r:id="rId46"/>
    <p:sldId id="308" r:id="rId47"/>
    <p:sldId id="309" r:id="rId48"/>
    <p:sldId id="310" r:id="rId49"/>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82279" autoAdjust="0"/>
    <p:restoredTop sz="99467" autoAdjust="0"/>
  </p:normalViewPr>
  <p:slideViewPr>
    <p:cSldViewPr>
      <p:cViewPr>
        <p:scale>
          <a:sx n="90" d="100"/>
          <a:sy n="90" d="100"/>
        </p:scale>
        <p:origin x="-726" y="15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عنصر نائب للتاريخ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CA98F42-AD04-4C83-948A-67A0D13E0B21}" type="datetimeFigureOut">
              <a:rPr lang="ar-IQ" smtClean="0"/>
              <a:t>23/10/1442</a:t>
            </a:fld>
            <a:endParaRPr lang="ar-IQ"/>
          </a:p>
        </p:txBody>
      </p:sp>
      <p:sp>
        <p:nvSpPr>
          <p:cNvPr id="4" name="عنصر نائب لصورة الشريحة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عنصر نائب للملاحظات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6" name="عنصر نائب للتذييل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عنصر نائب لرقم الشريحة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C341450F-096F-4C27-ABED-A15B3286F70B}" type="slidenum">
              <a:rPr lang="ar-IQ" smtClean="0"/>
              <a:t>‹#›</a:t>
            </a:fld>
            <a:endParaRPr lang="ar-IQ"/>
          </a:p>
        </p:txBody>
      </p:sp>
    </p:spTree>
    <p:extLst>
      <p:ext uri="{BB962C8B-B14F-4D97-AF65-F5344CB8AC3E}">
        <p14:creationId xmlns:p14="http://schemas.microsoft.com/office/powerpoint/2010/main" val="121328522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10"/>
          </p:nvPr>
        </p:nvSpPr>
        <p:spPr/>
        <p:txBody>
          <a:bodyPr/>
          <a:lstStyle/>
          <a:p>
            <a:fld id="{C341450F-096F-4C27-ABED-A15B3286F70B}" type="slidenum">
              <a:rPr lang="ar-IQ" smtClean="0">
                <a:solidFill>
                  <a:prstClr val="black"/>
                </a:solidFill>
              </a:rPr>
              <a:pPr/>
              <a:t>6</a:t>
            </a:fld>
            <a:endParaRPr lang="ar-IQ">
              <a:solidFill>
                <a:prstClr val="black"/>
              </a:solidFill>
            </a:endParaRPr>
          </a:p>
        </p:txBody>
      </p:sp>
    </p:spTree>
    <p:extLst>
      <p:ext uri="{BB962C8B-B14F-4D97-AF65-F5344CB8AC3E}">
        <p14:creationId xmlns:p14="http://schemas.microsoft.com/office/powerpoint/2010/main" val="203726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10"/>
          </p:nvPr>
        </p:nvSpPr>
        <p:spPr/>
        <p:txBody>
          <a:bodyPr/>
          <a:lstStyle/>
          <a:p>
            <a:fld id="{C341450F-096F-4C27-ABED-A15B3286F70B}" type="slidenum">
              <a:rPr lang="ar-IQ" smtClean="0"/>
              <a:t>11</a:t>
            </a:fld>
            <a:endParaRPr lang="ar-IQ"/>
          </a:p>
        </p:txBody>
      </p:sp>
    </p:spTree>
    <p:extLst>
      <p:ext uri="{BB962C8B-B14F-4D97-AF65-F5344CB8AC3E}">
        <p14:creationId xmlns:p14="http://schemas.microsoft.com/office/powerpoint/2010/main" val="1711532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IQ" dirty="0"/>
          </a:p>
        </p:txBody>
      </p:sp>
      <p:sp>
        <p:nvSpPr>
          <p:cNvPr id="4" name="عنصر نائب لرقم الشريحة 3"/>
          <p:cNvSpPr>
            <a:spLocks noGrp="1"/>
          </p:cNvSpPr>
          <p:nvPr>
            <p:ph type="sldNum" sz="quarter" idx="10"/>
          </p:nvPr>
        </p:nvSpPr>
        <p:spPr/>
        <p:txBody>
          <a:bodyPr/>
          <a:lstStyle/>
          <a:p>
            <a:fld id="{C341450F-096F-4C27-ABED-A15B3286F70B}" type="slidenum">
              <a:rPr lang="ar-IQ" smtClean="0"/>
              <a:t>22</a:t>
            </a:fld>
            <a:endParaRPr lang="ar-IQ"/>
          </a:p>
        </p:txBody>
      </p:sp>
    </p:spTree>
    <p:extLst>
      <p:ext uri="{BB962C8B-B14F-4D97-AF65-F5344CB8AC3E}">
        <p14:creationId xmlns:p14="http://schemas.microsoft.com/office/powerpoint/2010/main" val="1232011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2130425"/>
            <a:ext cx="7772400" cy="1470025"/>
          </a:xfrm>
        </p:spPr>
        <p:txBody>
          <a:bodyPr/>
          <a:lstStyle/>
          <a:p>
            <a:r>
              <a:rPr lang="ar-SA" smtClean="0"/>
              <a:t>انقر لتحرير نمط العنوان الرئيسي</a:t>
            </a:r>
            <a:endParaRPr lang="ar-IQ"/>
          </a:p>
        </p:txBody>
      </p:sp>
      <p:sp>
        <p:nvSpPr>
          <p:cNvPr id="3" name="عنوان فرعي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ar-SA" smtClean="0"/>
              <a:t>انقر لتحرير نمط العنوان الثانوي الرئيسي</a:t>
            </a:r>
            <a:endParaRPr lang="ar-IQ"/>
          </a:p>
        </p:txBody>
      </p:sp>
      <p:sp>
        <p:nvSpPr>
          <p:cNvPr id="4" name="عنصر نائب للتاريخ 3"/>
          <p:cNvSpPr>
            <a:spLocks noGrp="1"/>
          </p:cNvSpPr>
          <p:nvPr>
            <p:ph type="dt" sz="half" idx="10"/>
          </p:nvPr>
        </p:nvSpPr>
        <p:spPr/>
        <p:txBody>
          <a:bodyPr/>
          <a:lstStyle/>
          <a:p>
            <a:fld id="{745828CD-548A-477E-9575-AD0A644C5B99}" type="datetimeFigureOut">
              <a:rPr lang="ar-IQ" smtClean="0"/>
              <a:t>23/10/1442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32606256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745828CD-548A-477E-9575-AD0A644C5B99}" type="datetimeFigureOut">
              <a:rPr lang="ar-IQ" smtClean="0"/>
              <a:t>23/10/1442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4017904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عنوان عمودي 1"/>
          <p:cNvSpPr>
            <a:spLocks noGrp="1"/>
          </p:cNvSpPr>
          <p:nvPr>
            <p:ph type="title" orient="vert"/>
          </p:nvPr>
        </p:nvSpPr>
        <p:spPr>
          <a:xfrm>
            <a:off x="6629400" y="274638"/>
            <a:ext cx="2057400" cy="5851525"/>
          </a:xfrm>
        </p:spPr>
        <p:txBody>
          <a:bodyPr vert="eaVert"/>
          <a:lstStyle/>
          <a:p>
            <a:r>
              <a:rPr lang="ar-SA" smtClean="0"/>
              <a:t>انقر لتحرير نمط العنوان الرئيسي</a:t>
            </a:r>
            <a:endParaRPr lang="ar-IQ"/>
          </a:p>
        </p:txBody>
      </p:sp>
      <p:sp>
        <p:nvSpPr>
          <p:cNvPr id="3" name="عنصر نائب للعنوان العمودي 2"/>
          <p:cNvSpPr>
            <a:spLocks noGrp="1"/>
          </p:cNvSpPr>
          <p:nvPr>
            <p:ph type="body" orient="vert" idx="1"/>
          </p:nvPr>
        </p:nvSpPr>
        <p:spPr>
          <a:xfrm>
            <a:off x="457200" y="274638"/>
            <a:ext cx="6019800" cy="5851525"/>
          </a:xfrm>
        </p:spPr>
        <p:txBody>
          <a:bodyPr vert="eaVert"/>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745828CD-548A-477E-9575-AD0A644C5B99}" type="datetimeFigureOut">
              <a:rPr lang="ar-IQ" smtClean="0"/>
              <a:t>23/10/1442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32430774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idx="1"/>
          </p:nvPr>
        </p:nvSpPr>
        <p:spPr/>
        <p:txBody>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10"/>
          </p:nvPr>
        </p:nvSpPr>
        <p:spPr/>
        <p:txBody>
          <a:bodyPr/>
          <a:lstStyle/>
          <a:p>
            <a:fld id="{745828CD-548A-477E-9575-AD0A644C5B99}" type="datetimeFigureOut">
              <a:rPr lang="ar-IQ" smtClean="0"/>
              <a:t>23/10/1442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1268664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spTree>
      <p:nvGrpSpPr>
        <p:cNvPr id="1" name=""/>
        <p:cNvGrpSpPr/>
        <p:nvPr/>
      </p:nvGrpSpPr>
      <p:grpSpPr>
        <a:xfrm>
          <a:off x="0" y="0"/>
          <a:ext cx="0" cy="0"/>
          <a:chOff x="0" y="0"/>
          <a:chExt cx="0" cy="0"/>
        </a:xfrm>
      </p:grpSpPr>
      <p:sp>
        <p:nvSpPr>
          <p:cNvPr id="2" name="عنوان 1"/>
          <p:cNvSpPr>
            <a:spLocks noGrp="1"/>
          </p:cNvSpPr>
          <p:nvPr>
            <p:ph type="title"/>
          </p:nvPr>
        </p:nvSpPr>
        <p:spPr>
          <a:xfrm>
            <a:off x="722313" y="4406900"/>
            <a:ext cx="7772400" cy="1362075"/>
          </a:xfrm>
        </p:spPr>
        <p:txBody>
          <a:bodyPr anchor="t"/>
          <a:lstStyle>
            <a:lvl1pPr algn="r">
              <a:defRPr sz="4000" b="1" cap="all"/>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ar-SA" smtClean="0"/>
              <a:t>انقر لتحرير أنماط النص الرئيسي</a:t>
            </a:r>
          </a:p>
        </p:txBody>
      </p:sp>
      <p:sp>
        <p:nvSpPr>
          <p:cNvPr id="4" name="عنصر نائب للتاريخ 3"/>
          <p:cNvSpPr>
            <a:spLocks noGrp="1"/>
          </p:cNvSpPr>
          <p:nvPr>
            <p:ph type="dt" sz="half" idx="10"/>
          </p:nvPr>
        </p:nvSpPr>
        <p:spPr/>
        <p:txBody>
          <a:bodyPr/>
          <a:lstStyle/>
          <a:p>
            <a:fld id="{745828CD-548A-477E-9575-AD0A644C5B99}" type="datetimeFigureOut">
              <a:rPr lang="ar-IQ" smtClean="0"/>
              <a:t>23/10/1442</a:t>
            </a:fld>
            <a:endParaRPr lang="ar-IQ"/>
          </a:p>
        </p:txBody>
      </p:sp>
      <p:sp>
        <p:nvSpPr>
          <p:cNvPr id="5" name="عنصر نائب للتذييل 4"/>
          <p:cNvSpPr>
            <a:spLocks noGrp="1"/>
          </p:cNvSpPr>
          <p:nvPr>
            <p:ph type="ftr" sz="quarter" idx="11"/>
          </p:nvPr>
        </p:nvSpPr>
        <p:spPr/>
        <p:txBody>
          <a:bodyPr/>
          <a:lstStyle/>
          <a:p>
            <a:endParaRPr lang="ar-IQ"/>
          </a:p>
        </p:txBody>
      </p:sp>
      <p:sp>
        <p:nvSpPr>
          <p:cNvPr id="6" name="عنصر نائب لرقم الشريحة 5"/>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570451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محتوى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محتوى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تاريخ 4"/>
          <p:cNvSpPr>
            <a:spLocks noGrp="1"/>
          </p:cNvSpPr>
          <p:nvPr>
            <p:ph type="dt" sz="half" idx="10"/>
          </p:nvPr>
        </p:nvSpPr>
        <p:spPr/>
        <p:txBody>
          <a:bodyPr/>
          <a:lstStyle/>
          <a:p>
            <a:fld id="{745828CD-548A-477E-9575-AD0A644C5B99}" type="datetimeFigureOut">
              <a:rPr lang="ar-IQ" smtClean="0"/>
              <a:t>23/10/1442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473426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4" name="عنصر نائب للمحتوى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5" name="عنصر نائب للنص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ar-SA" smtClean="0"/>
              <a:t>انقر لتحرير أنماط النص الرئيسي</a:t>
            </a:r>
          </a:p>
        </p:txBody>
      </p:sp>
      <p:sp>
        <p:nvSpPr>
          <p:cNvPr id="6" name="عنصر نائب للمحتوى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7" name="عنصر نائب للتاريخ 6"/>
          <p:cNvSpPr>
            <a:spLocks noGrp="1"/>
          </p:cNvSpPr>
          <p:nvPr>
            <p:ph type="dt" sz="half" idx="10"/>
          </p:nvPr>
        </p:nvSpPr>
        <p:spPr/>
        <p:txBody>
          <a:bodyPr/>
          <a:lstStyle/>
          <a:p>
            <a:fld id="{745828CD-548A-477E-9575-AD0A644C5B99}" type="datetimeFigureOut">
              <a:rPr lang="ar-IQ" smtClean="0"/>
              <a:t>23/10/1442</a:t>
            </a:fld>
            <a:endParaRPr lang="ar-IQ"/>
          </a:p>
        </p:txBody>
      </p:sp>
      <p:sp>
        <p:nvSpPr>
          <p:cNvPr id="8" name="عنصر نائب للتذييل 7"/>
          <p:cNvSpPr>
            <a:spLocks noGrp="1"/>
          </p:cNvSpPr>
          <p:nvPr>
            <p:ph type="ftr" sz="quarter" idx="11"/>
          </p:nvPr>
        </p:nvSpPr>
        <p:spPr/>
        <p:txBody>
          <a:bodyPr/>
          <a:lstStyle/>
          <a:p>
            <a:endParaRPr lang="ar-IQ"/>
          </a:p>
        </p:txBody>
      </p:sp>
      <p:sp>
        <p:nvSpPr>
          <p:cNvPr id="9" name="عنصر نائب لرقم الشريحة 8"/>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1102737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smtClean="0"/>
              <a:t>انقر لتحرير نمط العنوان الرئيسي</a:t>
            </a:r>
            <a:endParaRPr lang="ar-IQ"/>
          </a:p>
        </p:txBody>
      </p:sp>
      <p:sp>
        <p:nvSpPr>
          <p:cNvPr id="3" name="عنصر نائب للتاريخ 2"/>
          <p:cNvSpPr>
            <a:spLocks noGrp="1"/>
          </p:cNvSpPr>
          <p:nvPr>
            <p:ph type="dt" sz="half" idx="10"/>
          </p:nvPr>
        </p:nvSpPr>
        <p:spPr/>
        <p:txBody>
          <a:bodyPr/>
          <a:lstStyle/>
          <a:p>
            <a:fld id="{745828CD-548A-477E-9575-AD0A644C5B99}" type="datetimeFigureOut">
              <a:rPr lang="ar-IQ" smtClean="0"/>
              <a:t>23/10/1442</a:t>
            </a:fld>
            <a:endParaRPr lang="ar-IQ"/>
          </a:p>
        </p:txBody>
      </p:sp>
      <p:sp>
        <p:nvSpPr>
          <p:cNvPr id="4" name="عنصر نائب للتذييل 3"/>
          <p:cNvSpPr>
            <a:spLocks noGrp="1"/>
          </p:cNvSpPr>
          <p:nvPr>
            <p:ph type="ftr" sz="quarter" idx="11"/>
          </p:nvPr>
        </p:nvSpPr>
        <p:spPr/>
        <p:txBody>
          <a:bodyPr/>
          <a:lstStyle/>
          <a:p>
            <a:endParaRPr lang="ar-IQ"/>
          </a:p>
        </p:txBody>
      </p:sp>
      <p:sp>
        <p:nvSpPr>
          <p:cNvPr id="5" name="عنصر نائب لرقم الشريحة 4"/>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13781681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45828CD-548A-477E-9575-AD0A644C5B99}" type="datetimeFigureOut">
              <a:rPr lang="ar-IQ" smtClean="0"/>
              <a:t>23/10/1442</a:t>
            </a:fld>
            <a:endParaRPr lang="ar-IQ"/>
          </a:p>
        </p:txBody>
      </p:sp>
      <p:sp>
        <p:nvSpPr>
          <p:cNvPr id="3" name="عنصر نائب للتذييل 2"/>
          <p:cNvSpPr>
            <a:spLocks noGrp="1"/>
          </p:cNvSpPr>
          <p:nvPr>
            <p:ph type="ftr" sz="quarter" idx="11"/>
          </p:nvPr>
        </p:nvSpPr>
        <p:spPr/>
        <p:txBody>
          <a:bodyPr/>
          <a:lstStyle/>
          <a:p>
            <a:endParaRPr lang="ar-IQ"/>
          </a:p>
        </p:txBody>
      </p:sp>
      <p:sp>
        <p:nvSpPr>
          <p:cNvPr id="4" name="عنصر نائب لرقم الشريحة 3"/>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2221207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273050"/>
            <a:ext cx="3008313" cy="1162050"/>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محتوى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نص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45828CD-548A-477E-9575-AD0A644C5B99}" type="datetimeFigureOut">
              <a:rPr lang="ar-IQ" smtClean="0"/>
              <a:t>23/10/1442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353627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792288" y="4800600"/>
            <a:ext cx="5486400" cy="566738"/>
          </a:xfrm>
        </p:spPr>
        <p:txBody>
          <a:bodyPr anchor="b"/>
          <a:lstStyle>
            <a:lvl1pPr algn="r">
              <a:defRPr sz="2000" b="1"/>
            </a:lvl1pPr>
          </a:lstStyle>
          <a:p>
            <a:r>
              <a:rPr lang="ar-SA" smtClean="0"/>
              <a:t>انقر لتحرير نمط العنوان الرئيسي</a:t>
            </a:r>
            <a:endParaRPr lang="ar-IQ"/>
          </a:p>
        </p:txBody>
      </p:sp>
      <p:sp>
        <p:nvSpPr>
          <p:cNvPr id="3" name="عنصر نائب للصورة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IQ"/>
          </a:p>
        </p:txBody>
      </p:sp>
      <p:sp>
        <p:nvSpPr>
          <p:cNvPr id="4" name="عنصر نائب للنص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ar-SA" smtClean="0"/>
              <a:t>انقر لتحرير أنماط النص الرئيسي</a:t>
            </a:r>
          </a:p>
        </p:txBody>
      </p:sp>
      <p:sp>
        <p:nvSpPr>
          <p:cNvPr id="5" name="عنصر نائب للتاريخ 4"/>
          <p:cNvSpPr>
            <a:spLocks noGrp="1"/>
          </p:cNvSpPr>
          <p:nvPr>
            <p:ph type="dt" sz="half" idx="10"/>
          </p:nvPr>
        </p:nvSpPr>
        <p:spPr/>
        <p:txBody>
          <a:bodyPr/>
          <a:lstStyle/>
          <a:p>
            <a:fld id="{745828CD-548A-477E-9575-AD0A644C5B99}" type="datetimeFigureOut">
              <a:rPr lang="ar-IQ" smtClean="0"/>
              <a:t>23/10/1442</a:t>
            </a:fld>
            <a:endParaRPr lang="ar-IQ"/>
          </a:p>
        </p:txBody>
      </p:sp>
      <p:sp>
        <p:nvSpPr>
          <p:cNvPr id="6" name="عنصر نائب للتذييل 5"/>
          <p:cNvSpPr>
            <a:spLocks noGrp="1"/>
          </p:cNvSpPr>
          <p:nvPr>
            <p:ph type="ftr" sz="quarter" idx="11"/>
          </p:nvPr>
        </p:nvSpPr>
        <p:spPr/>
        <p:txBody>
          <a:bodyPr/>
          <a:lstStyle/>
          <a:p>
            <a:endParaRPr lang="ar-IQ"/>
          </a:p>
        </p:txBody>
      </p:sp>
      <p:sp>
        <p:nvSpPr>
          <p:cNvPr id="7" name="عنصر نائب لرقم الشريحة 6"/>
          <p:cNvSpPr>
            <a:spLocks noGrp="1"/>
          </p:cNvSpPr>
          <p:nvPr>
            <p:ph type="sldNum" sz="quarter" idx="12"/>
          </p:nvPr>
        </p:nvSpPr>
        <p:spPr/>
        <p:txBody>
          <a:bodyPr/>
          <a:lstStyle/>
          <a:p>
            <a:fld id="{5DD4A05C-B115-411B-91B5-0D7CB4C1C9CB}" type="slidenum">
              <a:rPr lang="ar-IQ" smtClean="0"/>
              <a:t>‹#›</a:t>
            </a:fld>
            <a:endParaRPr lang="ar-IQ"/>
          </a:p>
        </p:txBody>
      </p:sp>
    </p:spTree>
    <p:extLst>
      <p:ext uri="{BB962C8B-B14F-4D97-AF65-F5344CB8AC3E}">
        <p14:creationId xmlns:p14="http://schemas.microsoft.com/office/powerpoint/2010/main" val="387138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عنوان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ar-SA" smtClean="0"/>
              <a:t>انقر لتحرير نمط العنوان الرئيسي</a:t>
            </a:r>
            <a:endParaRPr lang="ar-IQ"/>
          </a:p>
        </p:txBody>
      </p:sp>
      <p:sp>
        <p:nvSpPr>
          <p:cNvPr id="3" name="عنصر نائب للنص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ar-SA" smtClean="0"/>
              <a:t>انقر لتحرير أنماط النص الرئيسي</a:t>
            </a:r>
          </a:p>
          <a:p>
            <a:pPr lvl="1"/>
            <a:r>
              <a:rPr lang="ar-SA" smtClean="0"/>
              <a:t>المستوى الثاني</a:t>
            </a:r>
          </a:p>
          <a:p>
            <a:pPr lvl="2"/>
            <a:r>
              <a:rPr lang="ar-SA" smtClean="0"/>
              <a:t>المستوى الثالث</a:t>
            </a:r>
          </a:p>
          <a:p>
            <a:pPr lvl="3"/>
            <a:r>
              <a:rPr lang="ar-SA" smtClean="0"/>
              <a:t>المستوى الرابع</a:t>
            </a:r>
          </a:p>
          <a:p>
            <a:pPr lvl="4"/>
            <a:r>
              <a:rPr lang="ar-SA" smtClean="0"/>
              <a:t>المستوى الخامس</a:t>
            </a:r>
            <a:endParaRPr lang="ar-IQ"/>
          </a:p>
        </p:txBody>
      </p:sp>
      <p:sp>
        <p:nvSpPr>
          <p:cNvPr id="4" name="عنصر نائب للتاريخ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745828CD-548A-477E-9575-AD0A644C5B99}" type="datetimeFigureOut">
              <a:rPr lang="ar-IQ" smtClean="0"/>
              <a:t>23/10/1442</a:t>
            </a:fld>
            <a:endParaRPr lang="ar-IQ"/>
          </a:p>
        </p:txBody>
      </p:sp>
      <p:sp>
        <p:nvSpPr>
          <p:cNvPr id="5" name="عنصر نائب للتذييل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ar-IQ"/>
          </a:p>
        </p:txBody>
      </p:sp>
      <p:sp>
        <p:nvSpPr>
          <p:cNvPr id="6" name="عنصر نائب لرقم الشريحة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DD4A05C-B115-411B-91B5-0D7CB4C1C9CB}" type="slidenum">
              <a:rPr lang="ar-IQ" smtClean="0"/>
              <a:t>‹#›</a:t>
            </a:fld>
            <a:endParaRPr lang="ar-IQ"/>
          </a:p>
        </p:txBody>
      </p:sp>
    </p:spTree>
    <p:extLst>
      <p:ext uri="{BB962C8B-B14F-4D97-AF65-F5344CB8AC3E}">
        <p14:creationId xmlns:p14="http://schemas.microsoft.com/office/powerpoint/2010/main" val="41443647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png"/><Relationship Id="rId4" Type="http://schemas.openxmlformats.org/officeDocument/2006/relationships/image" Target="../media/image4.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1.pn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1.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1.png"/><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1.png"/><Relationship Id="rId4" Type="http://schemas.openxmlformats.org/officeDocument/2006/relationships/image" Target="../media/image9.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1.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5" Type="http://schemas.openxmlformats.org/officeDocument/2006/relationships/image" Target="../media/image1.png"/><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5" Type="http://schemas.openxmlformats.org/officeDocument/2006/relationships/image" Target="../media/image1.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5" Type="http://schemas.openxmlformats.org/officeDocument/2006/relationships/image" Target="../media/image1.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5" Type="http://schemas.openxmlformats.org/officeDocument/2006/relationships/image" Target="../media/image1.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1.png"/><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hyperlink" Target="https://biologydictionary.net/tissue/" TargetMode="External"/><Relationship Id="rId3" Type="http://schemas.openxmlformats.org/officeDocument/2006/relationships/slideLayout" Target="../slideLayouts/slideLayout2.xml"/><Relationship Id="rId7" Type="http://schemas.openxmlformats.org/officeDocument/2006/relationships/hyperlink" Target="https://en.wikipedia.org/wiki/Central_nervous_system" TargetMode="Externa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hyperlink" Target="https://en.wikipedia.org/wiki/Spinal_cord" TargetMode="External"/><Relationship Id="rId11" Type="http://schemas.openxmlformats.org/officeDocument/2006/relationships/image" Target="../media/image1.png"/><Relationship Id="rId5" Type="http://schemas.openxmlformats.org/officeDocument/2006/relationships/hyperlink" Target="https://biologydictionary.net/brain/" TargetMode="External"/><Relationship Id="rId10" Type="http://schemas.openxmlformats.org/officeDocument/2006/relationships/hyperlink" Target="https://biologydictionary.net/wp-content/uploads/2017/02/Nervous-system-diagram.jpg" TargetMode="External"/><Relationship Id="rId4" Type="http://schemas.openxmlformats.org/officeDocument/2006/relationships/hyperlink" Target="https://biologydictionary.net/anatomy/" TargetMode="External"/><Relationship Id="rId9" Type="http://schemas.openxmlformats.org/officeDocument/2006/relationships/hyperlink" Target="https://biologydictionary.net/peripheral-nervous-system/"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5" Type="http://schemas.openxmlformats.org/officeDocument/2006/relationships/image" Target="../media/image1.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1.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1.png"/><Relationship Id="rId4" Type="http://schemas.openxmlformats.org/officeDocument/2006/relationships/image" Target="../media/image27.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wav"/><Relationship Id="rId1" Type="http://schemas.microsoft.com/office/2007/relationships/media" Target="../media/media5.wav"/><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8" Type="http://schemas.openxmlformats.org/officeDocument/2006/relationships/hyperlink" Target="https://en.wikipedia.org/wiki/Nervous_system#cite_note-KandelCh4-12" TargetMode="External"/><Relationship Id="rId3" Type="http://schemas.openxmlformats.org/officeDocument/2006/relationships/slideLayout" Target="../slideLayouts/slideLayout2.xml"/><Relationship Id="rId7" Type="http://schemas.openxmlformats.org/officeDocument/2006/relationships/hyperlink" Target="https://en.wikipedia.org/wiki/Axon" TargetMode="Externa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hyperlink" Target="https://en.wikipedia.org/wiki/Synapse" TargetMode="External"/><Relationship Id="rId11" Type="http://schemas.openxmlformats.org/officeDocument/2006/relationships/image" Target="../media/image1.png"/><Relationship Id="rId5" Type="http://schemas.openxmlformats.org/officeDocument/2006/relationships/hyperlink" Target="https://en.wikipedia.org/wiki/Nervous_system#cite_note-KandelCh2-4" TargetMode="External"/><Relationship Id="rId10" Type="http://schemas.openxmlformats.org/officeDocument/2006/relationships/hyperlink" Target="https://en.wikipedia.org/wiki/Motor_neuron" TargetMode="External"/><Relationship Id="rId4" Type="http://schemas.openxmlformats.org/officeDocument/2006/relationships/hyperlink" Target="https://en.wikipedia.org/wiki/Neuron" TargetMode="External"/><Relationship Id="rId9" Type="http://schemas.openxmlformats.org/officeDocument/2006/relationships/hyperlink" Target="https://en.wikipedia.org/wiki/Sensory_neuron"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685800" y="1052736"/>
            <a:ext cx="7772400" cy="1470025"/>
          </a:xfrm>
        </p:spPr>
        <p:txBody>
          <a:bodyPr/>
          <a:lstStyle/>
          <a:p>
            <a:r>
              <a:rPr lang="en-US" b="1" dirty="0">
                <a:latin typeface="inherit"/>
              </a:rPr>
              <a:t>Nervous System</a:t>
            </a:r>
            <a:endParaRPr lang="ar-IQ" dirty="0"/>
          </a:p>
        </p:txBody>
      </p:sp>
      <p:sp>
        <p:nvSpPr>
          <p:cNvPr id="3" name="عنوان فرعي 2"/>
          <p:cNvSpPr>
            <a:spLocks noGrp="1"/>
          </p:cNvSpPr>
          <p:nvPr>
            <p:ph type="subTitle" idx="1"/>
          </p:nvPr>
        </p:nvSpPr>
        <p:spPr>
          <a:xfrm>
            <a:off x="1475656" y="2420888"/>
            <a:ext cx="6400800" cy="1752600"/>
          </a:xfrm>
        </p:spPr>
        <p:txBody>
          <a:bodyPr>
            <a:noAutofit/>
          </a:bodyPr>
          <a:lstStyle/>
          <a:p>
            <a:pPr algn="l">
              <a:spcBef>
                <a:spcPts val="0"/>
              </a:spcBef>
            </a:pPr>
            <a:r>
              <a:rPr lang="en-US" sz="1600" b="1" dirty="0"/>
              <a:t>The nervous system or the neural system is a complex network of neurons specialized to carry messages. The complexity of the nervous system increases as we move towards higher </a:t>
            </a:r>
            <a:r>
              <a:rPr lang="en-US" sz="1600" b="1" dirty="0" smtClean="0"/>
              <a:t>.</a:t>
            </a:r>
            <a:endParaRPr lang="en-US" sz="1600" b="1" dirty="0"/>
          </a:p>
          <a:p>
            <a:pPr algn="l">
              <a:spcBef>
                <a:spcPts val="0"/>
              </a:spcBef>
            </a:pPr>
            <a:r>
              <a:rPr lang="en-US" sz="1600" b="1" dirty="0"/>
              <a:t>For instance, cnidarians such as jellyfish have relatively simple nerve nets spread throughout their body. Crabs have a more complicated nervous system in the form of 2 nerve centers called dorsal ganglion and ventral ganglion.</a:t>
            </a:r>
          </a:p>
          <a:p>
            <a:pPr algn="l">
              <a:spcBef>
                <a:spcPts val="0"/>
              </a:spcBef>
            </a:pPr>
            <a:r>
              <a:rPr lang="en-US" sz="1600" b="1" dirty="0"/>
              <a:t>As we move further up the ladder, higher organisms such as vertebrates have a developed brain. Moreover, it is one of the most complicated structures in the animal kingdom, containing billions of neurons, all intricately connected.</a:t>
            </a:r>
          </a:p>
          <a:p>
            <a:pPr algn="l">
              <a:spcBef>
                <a:spcPts val="0"/>
              </a:spcBef>
            </a:pPr>
            <a:r>
              <a:rPr lang="en-US" sz="1600" b="1" dirty="0"/>
              <a:t>In the human body, the neural system integrates the activities of organs based on the stimuli, which the neurons detect and transmit. They transmit messages in the form of electrical impulses and convey messages to and from the sense organs. Thus, the nervous coordination involves the participation of the sense organs, nerves, spinal cord, and brain</a:t>
            </a:r>
          </a:p>
          <a:p>
            <a:endParaRPr lang="ar-IQ" sz="1600"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522222088"/>
      </p:ext>
    </p:extLst>
  </p:cSld>
  <p:clrMapOvr>
    <a:masterClrMapping/>
  </p:clrMapOvr>
  <mc:AlternateContent xmlns:mc="http://schemas.openxmlformats.org/markup-compatibility/2006" xmlns:p14="http://schemas.microsoft.com/office/powerpoint/2010/main">
    <mc:Choice Requires="p14">
      <p:transition spd="slow" p14:dur="2000" advTm="145121"/>
    </mc:Choice>
    <mc:Fallback xmlns="">
      <p:transition spd="slow" advTm="14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79939" y="476672"/>
            <a:ext cx="5584121"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7316188"/>
      </p:ext>
    </p:extLst>
  </p:cSld>
  <p:clrMapOvr>
    <a:masterClrMapping/>
  </p:clrMapOvr>
  <mc:AlternateContent xmlns:mc="http://schemas.openxmlformats.org/markup-compatibility/2006" xmlns:p14="http://schemas.microsoft.com/office/powerpoint/2010/main">
    <mc:Choice Requires="p14">
      <p:transition spd="slow" p14:dur="2000" advTm="41793"/>
    </mc:Choice>
    <mc:Fallback xmlns="">
      <p:transition spd="slow" advTm="41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47500" lnSpcReduction="20000"/>
          </a:bodyPr>
          <a:lstStyle/>
          <a:p>
            <a:pPr algn="l"/>
            <a:r>
              <a:rPr lang="en-US" sz="4800" b="0" i="0" u="none" strike="noStrike" baseline="0" dirty="0" smtClean="0">
                <a:solidFill>
                  <a:srgbClr val="376093"/>
                </a:solidFill>
                <a:latin typeface="ArialMT"/>
              </a:rPr>
              <a:t>The neuron</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Molecular machines and gene expression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The “reading” of the DNA is known as </a:t>
            </a:r>
            <a:r>
              <a:rPr lang="en-US" b="1" i="0" u="none" strike="noStrike" baseline="0" dirty="0" smtClean="0">
                <a:solidFill>
                  <a:srgbClr val="FF0000"/>
                </a:solidFill>
                <a:latin typeface="Arial-BoldMT"/>
              </a:rPr>
              <a:t>gene expression</a:t>
            </a:r>
          </a:p>
          <a:p>
            <a:pPr algn="l"/>
            <a:r>
              <a:rPr lang="en-US" b="0" i="0" u="none" strike="noStrike" baseline="0" dirty="0" smtClean="0">
                <a:solidFill>
                  <a:srgbClr val="000000"/>
                </a:solidFill>
                <a:latin typeface="ArialMT"/>
              </a:rPr>
              <a:t>[BearMF2007].</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The final product of gene expression is the synthesis of a</a:t>
            </a:r>
          </a:p>
          <a:p>
            <a:pPr algn="l"/>
            <a:r>
              <a:rPr lang="en-US" b="0" i="0" u="none" strike="noStrike" baseline="0" dirty="0" smtClean="0">
                <a:solidFill>
                  <a:srgbClr val="000000"/>
                </a:solidFill>
                <a:latin typeface="ArialMT"/>
              </a:rPr>
              <a:t>protein (</a:t>
            </a:r>
            <a:r>
              <a:rPr lang="en-US" b="1" i="0" u="none" strike="noStrike" baseline="0" dirty="0" smtClean="0">
                <a:solidFill>
                  <a:srgbClr val="FF0000"/>
                </a:solidFill>
                <a:latin typeface="Arial-BoldMT"/>
              </a:rPr>
              <a:t>protein synthesis</a:t>
            </a:r>
            <a:r>
              <a:rPr lang="en-US" b="0" i="0" u="none" strike="noStrike" baseline="0" dirty="0" smtClean="0">
                <a:solidFill>
                  <a:srgbClr val="000000"/>
                </a:solidFill>
                <a:latin typeface="ArialMT"/>
              </a:rPr>
              <a:t>) which occurs in the</a:t>
            </a:r>
          </a:p>
          <a:p>
            <a:pPr algn="l"/>
            <a:r>
              <a:rPr lang="en-US" b="0" i="0" u="none" strike="noStrike" baseline="0" dirty="0" smtClean="0">
                <a:solidFill>
                  <a:srgbClr val="4F82BE"/>
                </a:solidFill>
                <a:latin typeface="ArialMT"/>
              </a:rPr>
              <a:t>cytoplasm</a:t>
            </a:r>
            <a:r>
              <a:rPr lang="en-US" b="0" i="0" u="none" strike="noStrike" baseline="0" dirty="0" smtClean="0">
                <a:solidFill>
                  <a:srgbClr val="000000"/>
                </a:solidFill>
                <a:latin typeface="ArialMT"/>
              </a:rPr>
              <a:t>.</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Every cell in the human body, and neurons in particular,</a:t>
            </a:r>
          </a:p>
          <a:p>
            <a:pPr algn="l"/>
            <a:r>
              <a:rPr lang="en-US" b="0" i="0" u="none" strike="noStrike" baseline="0" dirty="0" smtClean="0">
                <a:solidFill>
                  <a:srgbClr val="000000"/>
                </a:solidFill>
                <a:latin typeface="ArialMT"/>
              </a:rPr>
              <a:t>contains a collection of </a:t>
            </a:r>
            <a:r>
              <a:rPr lang="en-US" b="1" i="0" u="none" strike="noStrike" baseline="0" dirty="0" smtClean="0">
                <a:solidFill>
                  <a:srgbClr val="FF0000"/>
                </a:solidFill>
                <a:latin typeface="Arial-BoldMT"/>
              </a:rPr>
              <a:t>molecular machines </a:t>
            </a:r>
            <a:r>
              <a:rPr lang="en-US" b="0" i="0" u="none" strike="noStrike" baseline="0" dirty="0" smtClean="0">
                <a:solidFill>
                  <a:srgbClr val="000000"/>
                </a:solidFill>
                <a:latin typeface="ArialMT"/>
              </a:rPr>
              <a:t>that serve as</a:t>
            </a:r>
          </a:p>
          <a:p>
            <a:pPr algn="l"/>
            <a:r>
              <a:rPr lang="en-US" b="0" i="0" u="none" strike="noStrike" baseline="0" dirty="0" smtClean="0">
                <a:solidFill>
                  <a:srgbClr val="000000"/>
                </a:solidFill>
                <a:latin typeface="ArialMT"/>
              </a:rPr>
              <a:t>factories for the production and shaping of proteins, lipids</a:t>
            </a:r>
          </a:p>
          <a:p>
            <a:pPr algn="l"/>
            <a:r>
              <a:rPr lang="en-US" b="0" i="0" u="none" strike="noStrike" baseline="0" dirty="0" smtClean="0">
                <a:solidFill>
                  <a:srgbClr val="000000"/>
                </a:solidFill>
                <a:latin typeface="ArialMT"/>
              </a:rPr>
              <a:t>and other macromolecules [Dean T (2013) “Scalable</a:t>
            </a:r>
          </a:p>
          <a:p>
            <a:pPr algn="l"/>
            <a:r>
              <a:rPr lang="en-US" b="0" i="0" u="none" strike="noStrike" baseline="0" dirty="0" smtClean="0">
                <a:solidFill>
                  <a:srgbClr val="000000"/>
                </a:solidFill>
                <a:latin typeface="ArialMT"/>
              </a:rPr>
              <a:t>Neuroscience and the Brain Activity Mapping Project”].</a:t>
            </a:r>
          </a:p>
          <a:p>
            <a:pPr algn="l"/>
            <a:r>
              <a:rPr lang="en-US" b="0" i="0" u="none" strike="noStrike" baseline="0" dirty="0" smtClean="0">
                <a:solidFill>
                  <a:srgbClr val="002060"/>
                </a:solidFill>
                <a:latin typeface="Wingdings-Regular"/>
              </a:rPr>
              <a:t>§ </a:t>
            </a:r>
            <a:r>
              <a:rPr lang="en-US" sz="2800" b="0" i="0" u="none" strike="noStrike" baseline="0" dirty="0" smtClean="0">
                <a:solidFill>
                  <a:srgbClr val="000000"/>
                </a:solidFill>
                <a:latin typeface="ArialMT"/>
              </a:rPr>
              <a:t>Molecular machines are tiny </a:t>
            </a:r>
            <a:r>
              <a:rPr lang="en-US" sz="2800" b="0" i="0" u="none" strike="noStrike" baseline="0" dirty="0" smtClean="0">
                <a:solidFill>
                  <a:srgbClr val="4F82BE"/>
                </a:solidFill>
                <a:latin typeface="ArialMT"/>
              </a:rPr>
              <a:t>energy conversion </a:t>
            </a:r>
            <a:r>
              <a:rPr lang="en-US" sz="2800" b="0" i="0" u="none" strike="noStrike" baseline="0" dirty="0" smtClean="0">
                <a:solidFill>
                  <a:srgbClr val="000000"/>
                </a:solidFill>
                <a:latin typeface="ArialMT"/>
              </a:rPr>
              <a:t>devices on the</a:t>
            </a:r>
          </a:p>
          <a:p>
            <a:pPr algn="l"/>
            <a:r>
              <a:rPr lang="en-US" sz="2800" b="0" i="0" u="none" strike="noStrike" baseline="0" dirty="0" smtClean="0">
                <a:solidFill>
                  <a:srgbClr val="000000"/>
                </a:solidFill>
                <a:latin typeface="ArialMT"/>
              </a:rPr>
              <a:t>molecular-size scale composed of proteins, DNA and other</a:t>
            </a:r>
          </a:p>
          <a:p>
            <a:pPr algn="l"/>
            <a:r>
              <a:rPr lang="da-DK" sz="2800" b="0" i="0" u="none" strike="noStrike" baseline="0" dirty="0" smtClean="0">
                <a:solidFill>
                  <a:srgbClr val="000000"/>
                </a:solidFill>
                <a:latin typeface="ArialMT"/>
              </a:rPr>
              <a:t>compounds [Mavroidis et al (2004) Annu. Rev. Biomed. Eng.,</a:t>
            </a:r>
          </a:p>
          <a:p>
            <a:pPr algn="l"/>
            <a:r>
              <a:rPr lang="en-US" sz="2800" b="0" i="0" u="none" strike="noStrike" baseline="0" dirty="0" smtClean="0">
                <a:solidFill>
                  <a:srgbClr val="000000"/>
                </a:solidFill>
                <a:latin typeface="ArialMT"/>
              </a:rPr>
              <a:t>6:363-95] (e.g. </a:t>
            </a:r>
            <a:r>
              <a:rPr lang="en-US" sz="2800" b="0" i="0" u="none" strike="noStrike" baseline="0" dirty="0" smtClean="0">
                <a:solidFill>
                  <a:srgbClr val="4F82BE"/>
                </a:solidFill>
                <a:latin typeface="ArialMT"/>
              </a:rPr>
              <a:t>organelles</a:t>
            </a:r>
            <a:r>
              <a:rPr lang="en-US" sz="2800" b="0" i="0" u="none" strike="noStrike" baseline="0" dirty="0" smtClean="0">
                <a:solidFill>
                  <a:srgbClr val="000000"/>
                </a:solidFill>
                <a:latin typeface="ArialMT"/>
              </a:rPr>
              <a:t>).</a:t>
            </a:r>
          </a:p>
          <a:p>
            <a:pPr algn="l"/>
            <a:r>
              <a:rPr lang="en-US" sz="1800" dirty="0">
                <a:solidFill>
                  <a:srgbClr val="8A8A8A"/>
                </a:solidFill>
              </a:rPr>
              <a:t>c</a:t>
            </a:r>
            <a:endParaRPr lang="ar-IQ" dirty="0"/>
          </a:p>
        </p:txBody>
      </p:sp>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4048949"/>
      </p:ext>
    </p:extLst>
  </p:cSld>
  <p:clrMapOvr>
    <a:masterClrMapping/>
  </p:clrMapOvr>
  <mc:AlternateContent xmlns:mc="http://schemas.openxmlformats.org/markup-compatibility/2006" xmlns:p14="http://schemas.microsoft.com/office/powerpoint/2010/main">
    <mc:Choice Requires="p14">
      <p:transition spd="slow" p14:dur="2000" advTm="61742"/>
    </mc:Choice>
    <mc:Fallback xmlns="">
      <p:transition spd="slow" advTm="61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55000" lnSpcReduction="20000"/>
          </a:bodyPr>
          <a:lstStyle/>
          <a:p>
            <a:pPr algn="l"/>
            <a:r>
              <a:rPr lang="en-US" sz="4400" b="1" i="0" u="none" strike="noStrike" baseline="0" dirty="0" smtClean="0">
                <a:solidFill>
                  <a:srgbClr val="FF0000"/>
                </a:solidFill>
                <a:latin typeface="Arial-BoldMT"/>
              </a:rPr>
              <a:t>Soma</a:t>
            </a:r>
            <a:r>
              <a:rPr lang="en-US" sz="4400" b="0" i="0" u="none" strike="noStrike" baseline="0" dirty="0" smtClean="0">
                <a:solidFill>
                  <a:srgbClr val="000000"/>
                </a:solidFill>
                <a:latin typeface="ArialMT"/>
              </a:rPr>
              <a:t>, </a:t>
            </a:r>
            <a:r>
              <a:rPr lang="en-US" sz="4400" b="0" i="0" u="none" strike="noStrike" baseline="0" dirty="0" err="1" smtClean="0">
                <a:solidFill>
                  <a:srgbClr val="000000"/>
                </a:solidFill>
                <a:latin typeface="ArialMT"/>
              </a:rPr>
              <a:t>perikaryion</a:t>
            </a:r>
            <a:r>
              <a:rPr lang="en-US" sz="4400" b="0" i="0" u="none" strike="noStrike" baseline="0" dirty="0" smtClean="0">
                <a:solidFill>
                  <a:srgbClr val="000000"/>
                </a:solidFill>
                <a:latin typeface="ArialMT"/>
              </a:rPr>
              <a:t> or</a:t>
            </a:r>
          </a:p>
          <a:p>
            <a:pPr algn="l"/>
            <a:r>
              <a:rPr lang="en-US" sz="4400" b="0" i="0" u="none" strike="noStrike" baseline="0" dirty="0" smtClean="0">
                <a:solidFill>
                  <a:srgbClr val="000000"/>
                </a:solidFill>
                <a:latin typeface="ArialMT"/>
              </a:rPr>
              <a:t>cell body:</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FF0000"/>
                </a:solidFill>
                <a:latin typeface="ArialMT"/>
              </a:rPr>
              <a:t>Membrane</a:t>
            </a:r>
            <a:r>
              <a:rPr lang="en-US" sz="4000" b="0" i="0" u="none" strike="noStrike" baseline="0" dirty="0" smtClean="0">
                <a:solidFill>
                  <a:srgbClr val="000000"/>
                </a:solidFill>
                <a:latin typeface="ArialMT"/>
              </a:rPr>
              <a:t>;</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Structure: A lipid bilayer</a:t>
            </a:r>
          </a:p>
          <a:p>
            <a:pPr algn="l"/>
            <a:r>
              <a:rPr lang="en-US" sz="3600" b="0" i="0" u="none" strike="noStrike" baseline="0" dirty="0" smtClean="0">
                <a:solidFill>
                  <a:srgbClr val="000000"/>
                </a:solidFill>
                <a:latin typeface="ArialMT"/>
              </a:rPr>
              <a:t>wall</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Function: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Separates the neuron</a:t>
            </a:r>
          </a:p>
          <a:p>
            <a:pPr algn="l"/>
            <a:r>
              <a:rPr lang="en-US" b="0" i="0" u="none" strike="noStrike" baseline="0" dirty="0" smtClean="0">
                <a:solidFill>
                  <a:srgbClr val="000000"/>
                </a:solidFill>
                <a:latin typeface="ArialMT"/>
              </a:rPr>
              <a:t>from its environment</a:t>
            </a:r>
          </a:p>
          <a:p>
            <a:pPr algn="l"/>
            <a:r>
              <a:rPr lang="en-US" b="0" i="0" u="none" strike="noStrike" baseline="0" dirty="0" smtClean="0">
                <a:solidFill>
                  <a:srgbClr val="000000"/>
                </a:solidFill>
                <a:latin typeface="ArialMT"/>
              </a:rPr>
              <a:t>(extracellular space)</a:t>
            </a:r>
          </a:p>
          <a:p>
            <a:pPr algn="l"/>
            <a:r>
              <a:rPr lang="en-US" b="0" i="0" u="none" strike="noStrike" baseline="0" dirty="0" smtClean="0">
                <a:solidFill>
                  <a:srgbClr val="000000"/>
                </a:solidFill>
                <a:latin typeface="ArialMT"/>
              </a:rPr>
              <a:t>enclosing other</a:t>
            </a:r>
          </a:p>
          <a:p>
            <a:pPr algn="l"/>
            <a:r>
              <a:rPr lang="en-US" b="0" i="0" u="none" strike="noStrike" baseline="0" dirty="0" smtClean="0">
                <a:solidFill>
                  <a:srgbClr val="000000"/>
                </a:solidFill>
                <a:latin typeface="ArialMT"/>
              </a:rPr>
              <a:t>organelles.</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Selectively permeable</a:t>
            </a:r>
          </a:p>
          <a:p>
            <a:pPr algn="l"/>
            <a:r>
              <a:rPr lang="en-US" b="0" i="0" u="none" strike="noStrike" baseline="0" dirty="0" smtClean="0">
                <a:solidFill>
                  <a:srgbClr val="000000"/>
                </a:solidFill>
                <a:latin typeface="ArialMT"/>
              </a:rPr>
              <a:t>to ions and molecules</a:t>
            </a:r>
          </a:p>
          <a:p>
            <a:pPr algn="l"/>
            <a:r>
              <a:rPr lang="en-US" sz="2000" dirty="0">
                <a:solidFill>
                  <a:srgbClr val="8A8A8A"/>
                </a:solidFill>
              </a:rPr>
              <a:t>c 2015-8. Dr. Felipe </a:t>
            </a:r>
            <a:r>
              <a:rPr lang="en-US" sz="2000" dirty="0" err="1">
                <a:solidFill>
                  <a:srgbClr val="8A8A8A"/>
                </a:solidFill>
              </a:rPr>
              <a:t>Orihuela-Espina</a:t>
            </a:r>
            <a:r>
              <a:rPr lang="en-US" sz="2000" dirty="0">
                <a:solidFill>
                  <a:srgbClr val="8A8A8A"/>
                </a:solidFill>
              </a:rPr>
              <a:t> </a:t>
            </a:r>
            <a:r>
              <a:rPr lang="en-US" sz="2400" b="1" i="0" u="none" strike="noStrike" baseline="0" dirty="0" smtClean="0">
                <a:solidFill>
                  <a:srgbClr val="8A8A8A"/>
                </a:solidFill>
                <a:latin typeface="Calibri-Bold"/>
              </a:rPr>
              <a:t>12</a:t>
            </a:r>
          </a:p>
          <a:p>
            <a:pPr marL="0" indent="0" algn="l">
              <a:buNone/>
            </a:pPr>
            <a:endParaRPr lang="en-US" sz="5400" b="0" i="0" u="none" strike="noStrike" baseline="0" dirty="0" smtClean="0">
              <a:solidFill>
                <a:srgbClr val="376093"/>
              </a:solidFill>
              <a:latin typeface="ArialMT"/>
            </a:endParaRPr>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6981219"/>
      </p:ext>
    </p:extLst>
  </p:cSld>
  <p:clrMapOvr>
    <a:masterClrMapping/>
  </p:clrMapOvr>
  <mc:AlternateContent xmlns:mc="http://schemas.openxmlformats.org/markup-compatibility/2006" xmlns:p14="http://schemas.microsoft.com/office/powerpoint/2010/main">
    <mc:Choice Requires="p14">
      <p:transition spd="slow" p14:dur="2000" advTm="36946"/>
    </mc:Choice>
    <mc:Fallback xmlns="">
      <p:transition spd="slow" advTm="369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836851" y="1600200"/>
            <a:ext cx="547029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72769314"/>
      </p:ext>
    </p:extLst>
  </p:cSld>
  <p:clrMapOvr>
    <a:masterClrMapping/>
  </p:clrMapOvr>
  <mc:AlternateContent xmlns:mc="http://schemas.openxmlformats.org/markup-compatibility/2006" xmlns:p14="http://schemas.microsoft.com/office/powerpoint/2010/main">
    <mc:Choice Requires="p14">
      <p:transition spd="slow" p14:dur="2000" advTm="29125"/>
    </mc:Choice>
    <mc:Fallback xmlns="">
      <p:transition spd="slow" advTm="29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169896"/>
            <a:ext cx="8229600" cy="3386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93581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1556792"/>
            <a:ext cx="8229600" cy="4525963"/>
          </a:xfrm>
        </p:spPr>
        <p:txBody>
          <a:bodyPr>
            <a:normAutofit fontScale="25000" lnSpcReduction="20000"/>
          </a:bodyPr>
          <a:lstStyle/>
          <a:p>
            <a:pPr algn="l"/>
            <a:r>
              <a:rPr lang="en-US" sz="6400" b="1" i="0" u="none" strike="noStrike" baseline="0" dirty="0" smtClean="0">
                <a:solidFill>
                  <a:srgbClr val="FF0000"/>
                </a:solidFill>
                <a:latin typeface="Arial-BoldMT"/>
              </a:rPr>
              <a:t>Soma</a:t>
            </a:r>
            <a:r>
              <a:rPr lang="en-US" sz="6400" b="0" i="0" u="none" strike="noStrike" baseline="0" dirty="0" smtClean="0">
                <a:solidFill>
                  <a:srgbClr val="000000"/>
                </a:solidFill>
                <a:latin typeface="ArialMT"/>
              </a:rPr>
              <a:t>, </a:t>
            </a:r>
            <a:r>
              <a:rPr lang="en-US" sz="6400" b="0" i="0" u="none" strike="noStrike" baseline="0" dirty="0" err="1" smtClean="0">
                <a:solidFill>
                  <a:srgbClr val="000000"/>
                </a:solidFill>
                <a:latin typeface="ArialMT"/>
              </a:rPr>
              <a:t>perikaryion</a:t>
            </a:r>
            <a:r>
              <a:rPr lang="en-US" sz="6400" b="0" i="0" u="none" strike="noStrike" baseline="0" dirty="0" smtClean="0">
                <a:solidFill>
                  <a:srgbClr val="000000"/>
                </a:solidFill>
                <a:latin typeface="ArialMT"/>
              </a:rPr>
              <a:t> or cell</a:t>
            </a:r>
          </a:p>
          <a:p>
            <a:pPr algn="l"/>
            <a:r>
              <a:rPr lang="en-US" sz="6400" b="0" i="0" u="none" strike="noStrike" baseline="0" dirty="0" smtClean="0">
                <a:solidFill>
                  <a:srgbClr val="000000"/>
                </a:solidFill>
                <a:latin typeface="ArialMT"/>
              </a:rPr>
              <a:t>body:</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FF0000"/>
                </a:solidFill>
                <a:latin typeface="ArialMT"/>
              </a:rPr>
              <a:t>Cytoplasm</a:t>
            </a:r>
            <a:r>
              <a:rPr lang="en-US" sz="6400" b="0" i="0" u="none" strike="noStrike" baseline="0" dirty="0" smtClean="0">
                <a:solidFill>
                  <a:srgbClr val="000000"/>
                </a:solidFill>
                <a:latin typeface="ArialMT"/>
              </a:rPr>
              <a:t>; the total content</a:t>
            </a:r>
          </a:p>
          <a:p>
            <a:pPr algn="l"/>
            <a:r>
              <a:rPr lang="en-US" sz="6400" b="0" i="0" u="none" strike="noStrike" baseline="0" dirty="0" smtClean="0">
                <a:solidFill>
                  <a:srgbClr val="000000"/>
                </a:solidFill>
                <a:latin typeface="ArialMT"/>
              </a:rPr>
              <a:t>within the cell membrane other</a:t>
            </a:r>
          </a:p>
          <a:p>
            <a:pPr algn="l"/>
            <a:r>
              <a:rPr lang="en-US" sz="6400" b="0" i="0" u="none" strike="noStrike" baseline="0" dirty="0" smtClean="0">
                <a:solidFill>
                  <a:srgbClr val="000000"/>
                </a:solidFill>
                <a:latin typeface="ArialMT"/>
              </a:rPr>
              <a:t>than the nucleus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Structure:</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Molecular compounds </a:t>
            </a:r>
            <a:r>
              <a:rPr lang="en-US" sz="6400" b="0" i="0" u="none" strike="noStrike" baseline="0" dirty="0" err="1" smtClean="0">
                <a:solidFill>
                  <a:srgbClr val="000000"/>
                </a:solidFill>
                <a:latin typeface="ArialMT"/>
              </a:rPr>
              <a:t>inc.</a:t>
            </a:r>
            <a:endParaRPr lang="en-US" sz="6400" b="0" i="0" u="none" strike="noStrike" baseline="0" dirty="0" smtClean="0">
              <a:solidFill>
                <a:srgbClr val="000000"/>
              </a:solidFill>
              <a:latin typeface="ArialMT"/>
            </a:endParaRPr>
          </a:p>
          <a:p>
            <a:pPr algn="l"/>
            <a:r>
              <a:rPr lang="en-US" sz="6400" b="0" i="0" u="none" strike="noStrike" baseline="0" dirty="0" smtClean="0">
                <a:solidFill>
                  <a:srgbClr val="000000"/>
                </a:solidFill>
                <a:latin typeface="ArialMT"/>
              </a:rPr>
              <a:t>enzymes, carbohydrates,</a:t>
            </a:r>
          </a:p>
          <a:p>
            <a:pPr algn="l"/>
            <a:r>
              <a:rPr lang="en-US" sz="6400" b="0" i="0" u="none" strike="noStrike" baseline="0" dirty="0" smtClean="0">
                <a:solidFill>
                  <a:srgbClr val="000000"/>
                </a:solidFill>
                <a:latin typeface="ArialMT"/>
              </a:rPr>
              <a:t>lipids, </a:t>
            </a:r>
            <a:r>
              <a:rPr lang="en-US" sz="6400" b="0" i="0" u="none" strike="noStrike" baseline="0" dirty="0" err="1" smtClean="0">
                <a:solidFill>
                  <a:srgbClr val="000000"/>
                </a:solidFill>
                <a:latin typeface="ArialMT"/>
              </a:rPr>
              <a:t>aminoacids</a:t>
            </a:r>
            <a:r>
              <a:rPr lang="en-US" sz="6400" b="0" i="0" u="none" strike="noStrike" baseline="0" dirty="0" smtClean="0">
                <a:solidFill>
                  <a:srgbClr val="000000"/>
                </a:solidFill>
                <a:latin typeface="ArialMT"/>
              </a:rPr>
              <a:t>, </a:t>
            </a:r>
            <a:r>
              <a:rPr lang="en-US" sz="6400" b="0" i="0" u="none" strike="noStrike" baseline="0" dirty="0" err="1" smtClean="0">
                <a:solidFill>
                  <a:srgbClr val="000000"/>
                </a:solidFill>
                <a:latin typeface="ArialMT"/>
              </a:rPr>
              <a:t>etc</a:t>
            </a:r>
            <a:endParaRPr lang="en-US" sz="6400" b="0" i="0" u="none" strike="noStrike" baseline="0" dirty="0" smtClean="0">
              <a:solidFill>
                <a:srgbClr val="000000"/>
              </a:solidFill>
              <a:latin typeface="ArialMT"/>
            </a:endParaRP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It includes the cytosol, as well</a:t>
            </a:r>
          </a:p>
          <a:p>
            <a:pPr algn="l"/>
            <a:r>
              <a:rPr lang="en-US" sz="6400" b="0" i="0" u="none" strike="noStrike" baseline="0" dirty="0" smtClean="0">
                <a:solidFill>
                  <a:srgbClr val="000000"/>
                </a:solidFill>
                <a:latin typeface="ArialMT"/>
              </a:rPr>
              <a:t>as other organelles including</a:t>
            </a:r>
          </a:p>
          <a:p>
            <a:pPr algn="l"/>
            <a:r>
              <a:rPr lang="en-US" sz="6400" b="0" i="0" u="none" strike="noStrike" baseline="0" dirty="0" smtClean="0">
                <a:solidFill>
                  <a:srgbClr val="000000"/>
                </a:solidFill>
                <a:latin typeface="ArialMT"/>
              </a:rPr>
              <a:t>mitochondrion, </a:t>
            </a:r>
            <a:r>
              <a:rPr lang="en-US" sz="6400" b="0" i="0" u="none" strike="noStrike" baseline="0" dirty="0" err="1" smtClean="0">
                <a:solidFill>
                  <a:srgbClr val="000000"/>
                </a:solidFill>
                <a:latin typeface="ArialMT"/>
              </a:rPr>
              <a:t>golgi</a:t>
            </a:r>
            <a:endParaRPr lang="en-US" sz="6400" b="0" i="0" u="none" strike="noStrike" baseline="0" dirty="0" smtClean="0">
              <a:solidFill>
                <a:srgbClr val="000000"/>
              </a:solidFill>
              <a:latin typeface="ArialMT"/>
            </a:endParaRPr>
          </a:p>
          <a:p>
            <a:pPr algn="l"/>
            <a:r>
              <a:rPr lang="en-US" sz="6400" b="0" i="0" u="none" strike="noStrike" baseline="0" dirty="0" smtClean="0">
                <a:solidFill>
                  <a:srgbClr val="000000"/>
                </a:solidFill>
                <a:latin typeface="ArialMT"/>
              </a:rPr>
              <a:t>apparatus, vacuoles, plastids,</a:t>
            </a:r>
          </a:p>
          <a:p>
            <a:pPr algn="l"/>
            <a:r>
              <a:rPr lang="en-US" sz="6400" b="0" i="0" u="none" strike="noStrike" baseline="0" dirty="0" smtClean="0">
                <a:solidFill>
                  <a:srgbClr val="000000"/>
                </a:solidFill>
                <a:latin typeface="ArialMT"/>
              </a:rPr>
              <a:t>cell wall (membrane) and the</a:t>
            </a:r>
          </a:p>
          <a:p>
            <a:pPr algn="l"/>
            <a:r>
              <a:rPr lang="en-US" sz="6400" b="0" i="0" u="none" strike="noStrike" baseline="0" dirty="0" smtClean="0">
                <a:solidFill>
                  <a:srgbClr val="000000"/>
                </a:solidFill>
                <a:latin typeface="ArialMT"/>
              </a:rPr>
              <a:t>endoplasmic reticulum.</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Function:</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Non-chemical metabolic paths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Cell-division</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F89746"/>
                </a:solidFill>
                <a:latin typeface="ArialUnicodeMS"/>
              </a:rPr>
              <a:t>☞ </a:t>
            </a:r>
            <a:r>
              <a:rPr lang="en-US" sz="6400" b="0" i="0" u="none" strike="noStrike" baseline="0" dirty="0" smtClean="0">
                <a:solidFill>
                  <a:srgbClr val="F89746"/>
                </a:solidFill>
                <a:latin typeface="ArialMT"/>
              </a:rPr>
              <a:t>NOTE: Cytoplasm and</a:t>
            </a:r>
          </a:p>
          <a:p>
            <a:pPr algn="l"/>
            <a:r>
              <a:rPr lang="en-US" sz="6400" b="0" i="0" u="none" strike="noStrike" baseline="0" dirty="0" smtClean="0">
                <a:solidFill>
                  <a:srgbClr val="F89746"/>
                </a:solidFill>
                <a:latin typeface="ArialMT"/>
              </a:rPr>
              <a:t>organelles are not confined to</a:t>
            </a:r>
          </a:p>
          <a:p>
            <a:pPr algn="l"/>
            <a:r>
              <a:rPr lang="en-US" sz="6400" b="0" i="0" u="none" strike="noStrike" baseline="0" dirty="0" smtClean="0">
                <a:solidFill>
                  <a:srgbClr val="F89746"/>
                </a:solidFill>
                <a:latin typeface="ArialMT"/>
              </a:rPr>
              <a:t>the soma.</a:t>
            </a:r>
          </a:p>
          <a:p>
            <a:pPr algn="l"/>
            <a:endParaRPr lang="ar-IQ" dirty="0"/>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3928" y="1311275"/>
            <a:ext cx="5220072"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748843"/>
      </p:ext>
    </p:extLst>
  </p:cSld>
  <p:clrMapOvr>
    <a:masterClrMapping/>
  </p:clrMapOvr>
  <mc:AlternateContent xmlns:mc="http://schemas.openxmlformats.org/markup-compatibility/2006" xmlns:p14="http://schemas.microsoft.com/office/powerpoint/2010/main">
    <mc:Choice Requires="p14">
      <p:transition spd="slow" p14:dur="2000" advTm="53094"/>
    </mc:Choice>
    <mc:Fallback xmlns="">
      <p:transition spd="slow" advTm="530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47500" lnSpcReduction="20000"/>
          </a:bodyPr>
          <a:lstStyle/>
          <a:p>
            <a:pPr algn="l"/>
            <a:r>
              <a:rPr lang="en-US" sz="4400" b="1" i="0" u="none" strike="noStrike" baseline="0" dirty="0" smtClean="0">
                <a:solidFill>
                  <a:srgbClr val="FF0000"/>
                </a:solidFill>
                <a:latin typeface="Arial-BoldMT"/>
              </a:rPr>
              <a:t>Soma</a:t>
            </a:r>
            <a:r>
              <a:rPr lang="en-US" sz="4400" b="0" i="0" u="none" strike="noStrike" baseline="0" dirty="0" smtClean="0">
                <a:solidFill>
                  <a:srgbClr val="000000"/>
                </a:solidFill>
                <a:latin typeface="ArialMT"/>
              </a:rPr>
              <a:t>, </a:t>
            </a:r>
            <a:r>
              <a:rPr lang="en-US" sz="4400" b="0" i="0" u="none" strike="noStrike" baseline="0" dirty="0" err="1" smtClean="0">
                <a:solidFill>
                  <a:srgbClr val="000000"/>
                </a:solidFill>
                <a:latin typeface="ArialMT"/>
              </a:rPr>
              <a:t>perikaryion</a:t>
            </a:r>
            <a:r>
              <a:rPr lang="en-US" sz="4400" b="0" i="0" u="none" strike="noStrike" baseline="0" dirty="0" smtClean="0">
                <a:solidFill>
                  <a:srgbClr val="000000"/>
                </a:solidFill>
                <a:latin typeface="ArialMT"/>
              </a:rPr>
              <a:t> or</a:t>
            </a:r>
          </a:p>
          <a:p>
            <a:pPr algn="l"/>
            <a:r>
              <a:rPr lang="en-US" sz="4400" b="0" i="0" u="none" strike="noStrike" baseline="0" dirty="0" smtClean="0">
                <a:solidFill>
                  <a:srgbClr val="000000"/>
                </a:solidFill>
                <a:latin typeface="ArialMT"/>
              </a:rPr>
              <a:t>cell body:</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FF0000"/>
                </a:solidFill>
                <a:latin typeface="ArialMT"/>
              </a:rPr>
              <a:t>Cytosol</a:t>
            </a:r>
            <a:r>
              <a:rPr lang="en-US" sz="4000" b="0" i="0" u="none" strike="noStrike" baseline="0" dirty="0" smtClean="0">
                <a:solidFill>
                  <a:srgbClr val="000000"/>
                </a:solidFill>
                <a:latin typeface="ArialMT"/>
              </a:rPr>
              <a:t>; fluid inside</a:t>
            </a:r>
          </a:p>
          <a:p>
            <a:pPr algn="l"/>
            <a:r>
              <a:rPr lang="en-US" sz="4000" b="0" i="0" u="none" strike="noStrike" baseline="0" dirty="0" smtClean="0">
                <a:solidFill>
                  <a:srgbClr val="000000"/>
                </a:solidFill>
                <a:latin typeface="ArialMT"/>
              </a:rPr>
              <a:t>the cell.</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Structure:</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Water and dissolved</a:t>
            </a:r>
          </a:p>
          <a:p>
            <a:pPr algn="l"/>
            <a:r>
              <a:rPr lang="en-US" b="0" i="0" u="none" strike="noStrike" baseline="0" dirty="0" smtClean="0">
                <a:solidFill>
                  <a:srgbClr val="000000"/>
                </a:solidFill>
                <a:latin typeface="ArialMT"/>
              </a:rPr>
              <a:t>ions</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In the neuron; rich in</a:t>
            </a:r>
          </a:p>
          <a:p>
            <a:pPr algn="l"/>
            <a:r>
              <a:rPr lang="en-US" b="0" i="0" u="none" strike="noStrike" baseline="0" dirty="0" smtClean="0">
                <a:solidFill>
                  <a:srgbClr val="000000"/>
                </a:solidFill>
                <a:latin typeface="ArialMT"/>
              </a:rPr>
              <a:t>potassium</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Function: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Excellent conductor of</a:t>
            </a:r>
          </a:p>
          <a:p>
            <a:pPr algn="l"/>
            <a:r>
              <a:rPr lang="en-US" b="0" i="0" u="none" strike="noStrike" baseline="0" dirty="0" smtClean="0">
                <a:solidFill>
                  <a:srgbClr val="000000"/>
                </a:solidFill>
                <a:latin typeface="ArialMT"/>
              </a:rPr>
              <a:t>electricity</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All the metabolic</a:t>
            </a:r>
          </a:p>
          <a:p>
            <a:pPr algn="l"/>
            <a:r>
              <a:rPr lang="en-US" b="0" i="0" u="none" strike="noStrike" baseline="0" dirty="0" smtClean="0">
                <a:solidFill>
                  <a:srgbClr val="000000"/>
                </a:solidFill>
                <a:latin typeface="ArialMT"/>
              </a:rPr>
              <a:t>chemical reactions</a:t>
            </a:r>
          </a:p>
          <a:p>
            <a:pPr algn="l"/>
            <a:r>
              <a:rPr lang="en-US" b="0" i="0" u="none" strike="noStrike" baseline="0" dirty="0" smtClean="0">
                <a:solidFill>
                  <a:srgbClr val="000000"/>
                </a:solidFill>
                <a:latin typeface="ArialMT"/>
              </a:rPr>
              <a:t>occurs here</a:t>
            </a:r>
            <a:endParaRPr lang="ar-IQ" dirty="0"/>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07904" y="1484784"/>
            <a:ext cx="5436096" cy="4354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25452080"/>
      </p:ext>
    </p:extLst>
  </p:cSld>
  <p:clrMapOvr>
    <a:masterClrMapping/>
  </p:clrMapOvr>
  <mc:AlternateContent xmlns:mc="http://schemas.openxmlformats.org/markup-compatibility/2006" xmlns:p14="http://schemas.microsoft.com/office/powerpoint/2010/main">
    <mc:Choice Requires="p14">
      <p:transition spd="slow" p14:dur="2000" advTm="25725"/>
    </mc:Choice>
    <mc:Fallback xmlns="">
      <p:transition spd="slow" advTm="257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0000" lnSpcReduction="20000"/>
          </a:bodyPr>
          <a:lstStyle/>
          <a:p>
            <a:pPr algn="l"/>
            <a:r>
              <a:rPr lang="en-US" sz="4400" b="1" i="0" u="none" strike="noStrike" baseline="0" dirty="0" smtClean="0">
                <a:solidFill>
                  <a:srgbClr val="FF0000"/>
                </a:solidFill>
                <a:latin typeface="Arial-BoldMT"/>
              </a:rPr>
              <a:t>Soma </a:t>
            </a:r>
            <a:r>
              <a:rPr lang="en-US" sz="4400" b="0" i="0" u="none" strike="noStrike" baseline="0" dirty="0" smtClean="0">
                <a:solidFill>
                  <a:srgbClr val="000000"/>
                </a:solidFill>
                <a:latin typeface="ArialMT"/>
              </a:rPr>
              <a:t>or cell body:</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FF0000"/>
                </a:solidFill>
                <a:latin typeface="ArialMT"/>
              </a:rPr>
              <a:t>Mitochondrion</a:t>
            </a:r>
            <a:r>
              <a:rPr lang="en-US" sz="4000" b="0" i="0" u="none" strike="noStrike" baseline="0" dirty="0" smtClean="0">
                <a:solidFill>
                  <a:srgbClr val="000000"/>
                </a:solidFill>
                <a:latin typeface="ArialMT"/>
              </a:rPr>
              <a:t>;.</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Structure:</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bean-shaped with</a:t>
            </a:r>
          </a:p>
          <a:p>
            <a:pPr algn="l"/>
            <a:r>
              <a:rPr lang="en-US" b="0" i="0" u="none" strike="noStrike" baseline="0" dirty="0" smtClean="0">
                <a:solidFill>
                  <a:srgbClr val="000000"/>
                </a:solidFill>
                <a:latin typeface="ArialMT"/>
              </a:rPr>
              <a:t>inner membranes</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Has its own DNA.</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Function: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breaks down sugar</a:t>
            </a:r>
          </a:p>
          <a:p>
            <a:pPr algn="l"/>
            <a:r>
              <a:rPr lang="en-US" b="0" i="0" u="none" strike="noStrike" baseline="0" dirty="0" smtClean="0">
                <a:solidFill>
                  <a:srgbClr val="000000"/>
                </a:solidFill>
                <a:latin typeface="ArialMT"/>
              </a:rPr>
              <a:t>molecules into energy</a:t>
            </a:r>
          </a:p>
          <a:p>
            <a:pPr algn="l"/>
            <a:r>
              <a:rPr lang="en-US" b="0" i="0" u="none" strike="noStrike" baseline="0" dirty="0" smtClean="0">
                <a:solidFill>
                  <a:srgbClr val="000000"/>
                </a:solidFill>
                <a:latin typeface="ArialMT"/>
              </a:rPr>
              <a:t>(generating most of</a:t>
            </a:r>
          </a:p>
          <a:p>
            <a:pPr algn="l"/>
            <a:r>
              <a:rPr lang="en-US" b="0" i="0" u="none" strike="noStrike" baseline="0" dirty="0" smtClean="0">
                <a:solidFill>
                  <a:srgbClr val="000000"/>
                </a:solidFill>
                <a:latin typeface="ArialMT"/>
              </a:rPr>
              <a:t>cell’s ATP)</a:t>
            </a:r>
            <a:endParaRPr lang="ar-IQ" dirty="0"/>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2420888"/>
            <a:ext cx="5364088" cy="387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01078047"/>
      </p:ext>
    </p:extLst>
  </p:cSld>
  <p:clrMapOvr>
    <a:masterClrMapping/>
  </p:clrMapOvr>
  <mc:AlternateContent xmlns:mc="http://schemas.openxmlformats.org/markup-compatibility/2006" xmlns:p14="http://schemas.microsoft.com/office/powerpoint/2010/main">
    <mc:Choice Requires="p14">
      <p:transition spd="slow" p14:dur="2000" advTm="33331"/>
    </mc:Choice>
    <mc:Fallback xmlns="">
      <p:transition spd="slow" advTm="33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67544" y="1628800"/>
            <a:ext cx="8229600" cy="4525963"/>
          </a:xfrm>
        </p:spPr>
        <p:txBody>
          <a:bodyPr>
            <a:normAutofit fontScale="32500" lnSpcReduction="20000"/>
          </a:bodyPr>
          <a:lstStyle/>
          <a:p>
            <a:pPr algn="l"/>
            <a:r>
              <a:rPr lang="en-US" sz="4500" b="1" i="0" u="none" strike="noStrike" baseline="0" dirty="0" smtClean="0">
                <a:solidFill>
                  <a:srgbClr val="FF0000"/>
                </a:solidFill>
                <a:latin typeface="Arial-BoldMT"/>
              </a:rPr>
              <a:t>Soma </a:t>
            </a:r>
            <a:r>
              <a:rPr lang="en-US" sz="4500" b="0" i="0" u="none" strike="noStrike" baseline="0" dirty="0" smtClean="0">
                <a:solidFill>
                  <a:srgbClr val="000000"/>
                </a:solidFill>
                <a:latin typeface="ArialMT"/>
              </a:rPr>
              <a:t>or cell body:</a:t>
            </a:r>
          </a:p>
          <a:p>
            <a:pPr algn="l"/>
            <a:r>
              <a:rPr lang="en-US" sz="4500" b="0" i="0" u="none" strike="noStrike" baseline="0" dirty="0" smtClean="0">
                <a:solidFill>
                  <a:srgbClr val="002060"/>
                </a:solidFill>
                <a:latin typeface="Wingdings-Regular"/>
              </a:rPr>
              <a:t>§ </a:t>
            </a:r>
            <a:r>
              <a:rPr lang="en-US" sz="4500" b="0" i="0" u="none" strike="noStrike" baseline="0" dirty="0" smtClean="0">
                <a:solidFill>
                  <a:srgbClr val="000000"/>
                </a:solidFill>
                <a:latin typeface="ArialMT"/>
              </a:rPr>
              <a:t>Other organelles:</a:t>
            </a:r>
          </a:p>
          <a:p>
            <a:pPr algn="l"/>
            <a:r>
              <a:rPr lang="en-US" sz="4500" b="0" i="0" u="none" strike="noStrike" baseline="0" dirty="0" smtClean="0">
                <a:solidFill>
                  <a:srgbClr val="002060"/>
                </a:solidFill>
                <a:latin typeface="Wingdings-Regular"/>
              </a:rPr>
              <a:t>§ </a:t>
            </a:r>
            <a:r>
              <a:rPr lang="en-US" sz="4500" b="0" i="0" u="none" strike="noStrike" baseline="0" dirty="0" smtClean="0">
                <a:solidFill>
                  <a:srgbClr val="FF0000"/>
                </a:solidFill>
                <a:latin typeface="ArialMT"/>
              </a:rPr>
              <a:t>Ribosome</a:t>
            </a:r>
            <a:r>
              <a:rPr lang="en-US" sz="4500" b="0" i="0" u="none" strike="noStrike" baseline="0" dirty="0" smtClean="0">
                <a:solidFill>
                  <a:srgbClr val="000000"/>
                </a:solidFill>
                <a:latin typeface="ArialMT"/>
              </a:rPr>
              <a:t>: produces</a:t>
            </a:r>
          </a:p>
          <a:p>
            <a:pPr algn="l"/>
            <a:r>
              <a:rPr lang="en-US" sz="4500" b="0" i="0" u="none" strike="noStrike" baseline="0" dirty="0" smtClean="0">
                <a:solidFill>
                  <a:srgbClr val="000000"/>
                </a:solidFill>
                <a:latin typeface="ArialMT"/>
              </a:rPr>
              <a:t>proteins</a:t>
            </a:r>
          </a:p>
          <a:p>
            <a:pPr algn="l"/>
            <a:r>
              <a:rPr lang="en-US" sz="4500" b="0" i="0" u="none" strike="noStrike" baseline="0" dirty="0" smtClean="0">
                <a:solidFill>
                  <a:srgbClr val="002060"/>
                </a:solidFill>
                <a:latin typeface="Wingdings-Regular"/>
              </a:rPr>
              <a:t>§ </a:t>
            </a:r>
            <a:r>
              <a:rPr lang="en-US" sz="4500" b="0" i="0" u="none" strike="noStrike" baseline="0" dirty="0" smtClean="0">
                <a:solidFill>
                  <a:srgbClr val="FF0000"/>
                </a:solidFill>
                <a:latin typeface="ArialMT"/>
              </a:rPr>
              <a:t>Vacuole</a:t>
            </a:r>
            <a:r>
              <a:rPr lang="en-US" sz="4500" b="0" i="0" u="none" strike="noStrike" baseline="0" dirty="0" smtClean="0">
                <a:solidFill>
                  <a:srgbClr val="000000"/>
                </a:solidFill>
                <a:latin typeface="ArialMT"/>
              </a:rPr>
              <a:t>: Sacs for storing</a:t>
            </a:r>
          </a:p>
          <a:p>
            <a:pPr algn="l"/>
            <a:r>
              <a:rPr lang="en-US" sz="4500" b="0" i="0" u="none" strike="noStrike" baseline="0" dirty="0" smtClean="0">
                <a:solidFill>
                  <a:srgbClr val="000000"/>
                </a:solidFill>
                <a:latin typeface="ArialMT"/>
              </a:rPr>
              <a:t>food, water and waste</a:t>
            </a:r>
          </a:p>
          <a:p>
            <a:pPr algn="l"/>
            <a:r>
              <a:rPr lang="en-US" sz="4500" b="0" i="0" u="none" strike="noStrike" baseline="0" dirty="0" smtClean="0">
                <a:solidFill>
                  <a:srgbClr val="002060"/>
                </a:solidFill>
                <a:latin typeface="Wingdings-Regular"/>
              </a:rPr>
              <a:t>§ </a:t>
            </a:r>
            <a:r>
              <a:rPr lang="en-US" sz="4500" b="0" i="0" u="none" strike="noStrike" baseline="0" dirty="0" smtClean="0">
                <a:solidFill>
                  <a:srgbClr val="FF0000"/>
                </a:solidFill>
                <a:latin typeface="ArialMT"/>
              </a:rPr>
              <a:t>Lysosome</a:t>
            </a:r>
            <a:r>
              <a:rPr lang="en-US" sz="4500" b="0" i="0" u="none" strike="noStrike" baseline="0" dirty="0" smtClean="0">
                <a:solidFill>
                  <a:srgbClr val="000000"/>
                </a:solidFill>
                <a:latin typeface="ArialMT"/>
              </a:rPr>
              <a:t>: Breaks large</a:t>
            </a:r>
          </a:p>
          <a:p>
            <a:pPr algn="l"/>
            <a:r>
              <a:rPr lang="en-US" sz="4500" b="0" i="0" u="none" strike="noStrike" baseline="0" dirty="0" smtClean="0">
                <a:solidFill>
                  <a:srgbClr val="000000"/>
                </a:solidFill>
                <a:latin typeface="ArialMT"/>
              </a:rPr>
              <a:t>molecules into smaller</a:t>
            </a:r>
          </a:p>
          <a:p>
            <a:pPr algn="l"/>
            <a:r>
              <a:rPr lang="en-US" sz="4500" b="0" i="0" u="none" strike="noStrike" baseline="0" dirty="0" err="1" smtClean="0">
                <a:solidFill>
                  <a:srgbClr val="000000"/>
                </a:solidFill>
                <a:latin typeface="ArialMT"/>
              </a:rPr>
              <a:t>colecules</a:t>
            </a:r>
            <a:endParaRPr lang="en-US" sz="4500" b="0" i="0" u="none" strike="noStrike" baseline="0" dirty="0" smtClean="0">
              <a:solidFill>
                <a:srgbClr val="000000"/>
              </a:solidFill>
              <a:latin typeface="ArialMT"/>
            </a:endParaRPr>
          </a:p>
          <a:p>
            <a:pPr algn="l"/>
            <a:r>
              <a:rPr lang="en-US" sz="4500" b="0" i="0" u="none" strike="noStrike" baseline="0" dirty="0" smtClean="0">
                <a:solidFill>
                  <a:srgbClr val="002060"/>
                </a:solidFill>
                <a:latin typeface="Wingdings-Regular"/>
              </a:rPr>
              <a:t>§ </a:t>
            </a:r>
            <a:r>
              <a:rPr lang="en-US" sz="4500" b="0" i="0" u="none" strike="noStrike" baseline="0" dirty="0" smtClean="0">
                <a:solidFill>
                  <a:srgbClr val="FF0000"/>
                </a:solidFill>
                <a:latin typeface="ArialMT"/>
              </a:rPr>
              <a:t>Endoplasmic reticulum</a:t>
            </a:r>
          </a:p>
          <a:p>
            <a:pPr algn="l"/>
            <a:r>
              <a:rPr lang="en-US" sz="4500" b="0" i="0" u="none" strike="noStrike" baseline="0" dirty="0" smtClean="0">
                <a:solidFill>
                  <a:srgbClr val="000000"/>
                </a:solidFill>
                <a:latin typeface="ArialMT"/>
              </a:rPr>
              <a:t>(</a:t>
            </a:r>
            <a:r>
              <a:rPr lang="en-US" sz="4500" b="0" i="0" u="none" strike="noStrike" baseline="0" dirty="0" smtClean="0">
                <a:solidFill>
                  <a:srgbClr val="FF0000"/>
                </a:solidFill>
                <a:latin typeface="ArialMT"/>
              </a:rPr>
              <a:t>ER</a:t>
            </a:r>
            <a:r>
              <a:rPr lang="en-US" sz="4500" b="0" i="0" u="none" strike="noStrike" baseline="0" dirty="0" smtClean="0">
                <a:solidFill>
                  <a:srgbClr val="000000"/>
                </a:solidFill>
                <a:latin typeface="ArialMT"/>
              </a:rPr>
              <a:t>): A network of tubes</a:t>
            </a:r>
          </a:p>
          <a:p>
            <a:pPr algn="l"/>
            <a:r>
              <a:rPr lang="en-US" sz="4500" b="0" i="0" u="none" strike="noStrike" baseline="0" dirty="0" smtClean="0">
                <a:solidFill>
                  <a:srgbClr val="000000"/>
                </a:solidFill>
                <a:latin typeface="ArialMT"/>
              </a:rPr>
              <a:t>(membranes) for carrying</a:t>
            </a:r>
          </a:p>
          <a:p>
            <a:pPr algn="l"/>
            <a:r>
              <a:rPr lang="en-US" sz="4500" b="0" i="0" u="none" strike="noStrike" baseline="0" dirty="0" smtClean="0">
                <a:solidFill>
                  <a:srgbClr val="000000"/>
                </a:solidFill>
                <a:latin typeface="ArialMT"/>
              </a:rPr>
              <a:t>material, final folding of</a:t>
            </a:r>
          </a:p>
          <a:p>
            <a:pPr algn="l"/>
            <a:r>
              <a:rPr lang="en-US" sz="4500" b="0" i="0" u="none" strike="noStrike" baseline="0" dirty="0" smtClean="0">
                <a:solidFill>
                  <a:srgbClr val="000000"/>
                </a:solidFill>
                <a:latin typeface="ArialMT"/>
              </a:rPr>
              <a:t>proteins</a:t>
            </a:r>
          </a:p>
          <a:p>
            <a:pPr algn="l"/>
            <a:r>
              <a:rPr lang="en-US" sz="4500" b="0" i="0" u="none" strike="noStrike" baseline="0" dirty="0" smtClean="0">
                <a:solidFill>
                  <a:srgbClr val="002060"/>
                </a:solidFill>
                <a:latin typeface="Wingdings-Regular"/>
              </a:rPr>
              <a:t>§ </a:t>
            </a:r>
            <a:r>
              <a:rPr lang="en-US" sz="4500" b="0" i="0" u="none" strike="noStrike" baseline="0" dirty="0" smtClean="0">
                <a:solidFill>
                  <a:srgbClr val="FF0000"/>
                </a:solidFill>
                <a:latin typeface="ArialMT"/>
              </a:rPr>
              <a:t>Golgi apparatus</a:t>
            </a:r>
            <a:r>
              <a:rPr lang="en-US" sz="4500" b="0" i="0" u="none" strike="noStrike" baseline="0" dirty="0" smtClean="0">
                <a:solidFill>
                  <a:srgbClr val="000000"/>
                </a:solidFill>
                <a:latin typeface="ArialMT"/>
              </a:rPr>
              <a:t>: Packaging</a:t>
            </a:r>
          </a:p>
          <a:p>
            <a:pPr algn="l"/>
            <a:r>
              <a:rPr lang="en-US" sz="4500" b="0" i="0" u="none" strike="noStrike" baseline="0" dirty="0" smtClean="0">
                <a:solidFill>
                  <a:srgbClr val="000000"/>
                </a:solidFill>
                <a:latin typeface="ArialMT"/>
              </a:rPr>
              <a:t>of materials for the ER,</a:t>
            </a:r>
          </a:p>
          <a:p>
            <a:pPr algn="l"/>
            <a:r>
              <a:rPr lang="en-US" sz="4500" b="0" i="0" u="none" strike="noStrike" baseline="0" dirty="0" smtClean="0">
                <a:solidFill>
                  <a:srgbClr val="000000"/>
                </a:solidFill>
                <a:latin typeface="ArialMT"/>
              </a:rPr>
              <a:t>manufacturing of</a:t>
            </a:r>
          </a:p>
          <a:p>
            <a:pPr algn="l"/>
            <a:r>
              <a:rPr lang="en-US" sz="4500" b="0" i="0" u="none" strike="noStrike" baseline="0" dirty="0" smtClean="0">
                <a:solidFill>
                  <a:srgbClr val="000000"/>
                </a:solidFill>
                <a:latin typeface="ArialMT"/>
              </a:rPr>
              <a:t>membranes</a:t>
            </a:r>
          </a:p>
          <a:p>
            <a:pPr algn="l"/>
            <a:r>
              <a:rPr lang="en-US" sz="2400" dirty="0">
                <a:solidFill>
                  <a:srgbClr val="8A8A8A"/>
                </a:solidFill>
              </a:rPr>
              <a:t>c</a:t>
            </a:r>
            <a:endParaRPr lang="ar-IQ" dirty="0"/>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0"/>
            <a:ext cx="6120680" cy="886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16536321"/>
      </p:ext>
    </p:extLst>
  </p:cSld>
  <p:clrMapOvr>
    <a:masterClrMapping/>
  </p:clrMapOvr>
  <mc:AlternateContent xmlns:mc="http://schemas.openxmlformats.org/markup-compatibility/2006" xmlns:p14="http://schemas.microsoft.com/office/powerpoint/2010/main">
    <mc:Choice Requires="p14">
      <p:transition spd="slow" p14:dur="2000" advTm="37873"/>
    </mc:Choice>
    <mc:Fallback xmlns="">
      <p:transition spd="slow" advTm="37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7406161" cy="5678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3732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r>
              <a:rPr lang="en-US" dirty="0"/>
              <a:t>The nervous system is responsible for sending, receiving, and interpreting information from all parts of the body. The nervous system monitors and coordinates internal organ function and responds to changes in the external environment. The central nervous system (CNS) functions as the processing center for the nervous system</a:t>
            </a:r>
            <a:endParaRPr lang="ar-IQ" dirty="0"/>
          </a:p>
        </p:txBody>
      </p:sp>
      <p:pic>
        <p:nvPicPr>
          <p:cNvPr id="11" name="صوت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1278826"/>
      </p:ext>
    </p:extLst>
  </p:cSld>
  <p:clrMapOvr>
    <a:masterClrMapping/>
  </p:clrMapOvr>
  <mc:AlternateContent xmlns:mc="http://schemas.openxmlformats.org/markup-compatibility/2006" xmlns:p14="http://schemas.microsoft.com/office/powerpoint/2010/main">
    <mc:Choice Requires="p14">
      <p:transition spd="slow" p14:dur="2000" advTm="79239"/>
    </mc:Choice>
    <mc:Fallback xmlns="">
      <p:transition spd="slow" advTm="792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85000" lnSpcReduction="10000"/>
          </a:bodyPr>
          <a:lstStyle/>
          <a:p>
            <a:pPr algn="l"/>
            <a:r>
              <a:rPr lang="en-US" b="0" i="0" u="none" strike="noStrike" baseline="0" dirty="0" smtClean="0">
                <a:solidFill>
                  <a:srgbClr val="F89746"/>
                </a:solidFill>
                <a:latin typeface="ArialMT"/>
              </a:rPr>
              <a:t>We won’t see these other organelles in detail</a:t>
            </a:r>
          </a:p>
          <a:p>
            <a:pPr algn="l"/>
            <a:r>
              <a:rPr lang="en-US" b="0" i="0" u="none" strike="noStrike" baseline="0" dirty="0" smtClean="0">
                <a:solidFill>
                  <a:srgbClr val="F89746"/>
                </a:solidFill>
                <a:latin typeface="ArialMT"/>
              </a:rPr>
              <a:t>as they are less directly involved in metabolism;</a:t>
            </a:r>
          </a:p>
          <a:p>
            <a:pPr algn="l"/>
            <a:r>
              <a:rPr lang="en-US" b="0" i="0" u="none" strike="noStrike" baseline="0" dirty="0" smtClean="0">
                <a:solidFill>
                  <a:srgbClr val="F89746"/>
                </a:solidFill>
                <a:latin typeface="ArialMT"/>
              </a:rPr>
              <a:t>but they are essential to the brain activity;</a:t>
            </a:r>
          </a:p>
          <a:p>
            <a:pPr algn="l"/>
            <a:r>
              <a:rPr lang="en-US" b="0" i="0" u="none" strike="noStrike" baseline="0" dirty="0" smtClean="0">
                <a:solidFill>
                  <a:srgbClr val="F89746"/>
                </a:solidFill>
                <a:latin typeface="ArialMT"/>
              </a:rPr>
              <a:t>remember it’s all about reading DNA and</a:t>
            </a:r>
          </a:p>
          <a:p>
            <a:pPr algn="l"/>
            <a:r>
              <a:rPr lang="en-US" b="0" i="0" u="none" strike="noStrike" baseline="0" dirty="0" smtClean="0">
                <a:solidFill>
                  <a:srgbClr val="F89746"/>
                </a:solidFill>
                <a:latin typeface="ArialMT"/>
              </a:rPr>
              <a:t>producing proteins (protein synthesis).</a:t>
            </a:r>
          </a:p>
          <a:p>
            <a:pPr algn="l"/>
            <a:r>
              <a:rPr lang="en-US" sz="4400" b="0" i="0" u="none" strike="noStrike" baseline="0" dirty="0" smtClean="0">
                <a:solidFill>
                  <a:srgbClr val="002060"/>
                </a:solidFill>
                <a:latin typeface="Wingdings-Regular"/>
              </a:rPr>
              <a:t>§ </a:t>
            </a:r>
            <a:r>
              <a:rPr lang="en-US" sz="3600" b="0" i="0" u="none" strike="noStrike" baseline="0" dirty="0" smtClean="0">
                <a:solidFill>
                  <a:srgbClr val="F89746"/>
                </a:solidFill>
                <a:latin typeface="ArialMT"/>
              </a:rPr>
              <a:t>To know more:</a:t>
            </a:r>
          </a:p>
          <a:p>
            <a:pPr algn="l"/>
            <a:r>
              <a:rPr lang="it-IT" sz="4000" b="0" i="0" u="none" strike="noStrike" baseline="0" dirty="0" smtClean="0">
                <a:solidFill>
                  <a:srgbClr val="002060"/>
                </a:solidFill>
                <a:latin typeface="Wingdings-Regular"/>
              </a:rPr>
              <a:t>§ </a:t>
            </a:r>
            <a:r>
              <a:rPr lang="it-IT" b="0" i="0" u="none" strike="noStrike" baseline="0" dirty="0" smtClean="0">
                <a:solidFill>
                  <a:srgbClr val="F89746"/>
                </a:solidFill>
                <a:latin typeface="ArialMT"/>
              </a:rPr>
              <a:t>[Bear MF, Connors BW, Paradiso MA (2007)</a:t>
            </a:r>
          </a:p>
          <a:p>
            <a:pPr algn="l"/>
            <a:r>
              <a:rPr lang="en-US" b="0" i="0" u="none" strike="noStrike" baseline="0" dirty="0" smtClean="0">
                <a:solidFill>
                  <a:srgbClr val="F89746"/>
                </a:solidFill>
                <a:latin typeface="ArialMT"/>
              </a:rPr>
              <a:t>“Neuroscience: Exploring the brain” Lippincott</a:t>
            </a:r>
          </a:p>
          <a:p>
            <a:pPr algn="l"/>
            <a:r>
              <a:rPr lang="en-US" b="0" i="0" u="none" strike="noStrike" baseline="0" dirty="0" err="1" smtClean="0">
                <a:solidFill>
                  <a:srgbClr val="F89746"/>
                </a:solidFill>
                <a:latin typeface="ArialMT"/>
              </a:rPr>
              <a:t>Wiliams</a:t>
            </a:r>
            <a:r>
              <a:rPr lang="en-US" b="0" i="0" u="none" strike="noStrike" baseline="0" dirty="0" smtClean="0">
                <a:solidFill>
                  <a:srgbClr val="F89746"/>
                </a:solidFill>
                <a:latin typeface="ArialMT"/>
              </a:rPr>
              <a:t> and Wilkins, 2nd Ed.]</a:t>
            </a:r>
            <a:endParaRPr lang="ar-IQ"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6162581"/>
      </p:ext>
    </p:extLst>
  </p:cSld>
  <p:clrMapOvr>
    <a:masterClrMapping/>
  </p:clrMapOvr>
  <mc:AlternateContent xmlns:mc="http://schemas.openxmlformats.org/markup-compatibility/2006" xmlns:p14="http://schemas.microsoft.com/office/powerpoint/2010/main">
    <mc:Choice Requires="p14">
      <p:transition spd="slow" p14:dur="2000" advTm="26294"/>
    </mc:Choice>
    <mc:Fallback xmlns="">
      <p:transition spd="slow" advTm="2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7500" lnSpcReduction="20000"/>
          </a:bodyPr>
          <a:lstStyle/>
          <a:p>
            <a:pPr algn="l"/>
            <a:r>
              <a:rPr lang="en-US" sz="4000" b="1" i="0" u="none" strike="noStrike" baseline="0" dirty="0" smtClean="0">
                <a:solidFill>
                  <a:srgbClr val="FF0000"/>
                </a:solidFill>
                <a:latin typeface="Arial-BoldMT"/>
              </a:rPr>
              <a:t>Axon</a:t>
            </a:r>
            <a:r>
              <a:rPr lang="en-US" sz="4000" b="0" i="0" u="none" strike="noStrike" baseline="0" dirty="0" smtClean="0">
                <a:solidFill>
                  <a:srgbClr val="000000"/>
                </a:solidFill>
                <a:latin typeface="ArialMT"/>
              </a:rPr>
              <a:t>:</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Structure:</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A long </a:t>
            </a:r>
            <a:r>
              <a:rPr lang="en-US" b="0" i="0" u="none" strike="noStrike" baseline="0" dirty="0" err="1" smtClean="0">
                <a:solidFill>
                  <a:srgbClr val="000000"/>
                </a:solidFill>
                <a:latin typeface="ArialMT"/>
              </a:rPr>
              <a:t>fibre</a:t>
            </a:r>
            <a:endParaRPr lang="en-US" b="0" i="0" u="none" strike="noStrike" baseline="0" dirty="0" smtClean="0">
              <a:solidFill>
                <a:srgbClr val="000000"/>
              </a:solidFill>
              <a:latin typeface="ArialMT"/>
            </a:endParaRP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Contains voltage-gated</a:t>
            </a:r>
          </a:p>
          <a:p>
            <a:pPr algn="l"/>
            <a:r>
              <a:rPr lang="en-US" b="0" i="0" u="none" strike="noStrike" baseline="0" dirty="0" smtClean="0">
                <a:solidFill>
                  <a:srgbClr val="000000"/>
                </a:solidFill>
                <a:latin typeface="ArialMT"/>
              </a:rPr>
              <a:t>channels</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Function: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Send neural signals</a:t>
            </a:r>
          </a:p>
          <a:p>
            <a:pPr algn="l"/>
            <a:r>
              <a:rPr lang="en-US" b="0" i="0" u="none" strike="noStrike" baseline="0" dirty="0" smtClean="0">
                <a:solidFill>
                  <a:srgbClr val="000000"/>
                </a:solidFill>
                <a:latin typeface="ArialMT"/>
              </a:rPr>
              <a:t>through synaptic</a:t>
            </a:r>
          </a:p>
          <a:p>
            <a:pPr algn="l"/>
            <a:r>
              <a:rPr lang="en-US" b="0" i="0" u="none" strike="noStrike" baseline="0" dirty="0" smtClean="0">
                <a:solidFill>
                  <a:srgbClr val="000000"/>
                </a:solidFill>
                <a:latin typeface="ArialMT"/>
              </a:rPr>
              <a:t>connections from other</a:t>
            </a:r>
          </a:p>
          <a:p>
            <a:pPr algn="l"/>
            <a:r>
              <a:rPr lang="en-US" b="0" i="0" u="none" strike="noStrike" baseline="0" dirty="0" smtClean="0">
                <a:solidFill>
                  <a:srgbClr val="000000"/>
                </a:solidFill>
                <a:latin typeface="ArialMT"/>
              </a:rPr>
              <a:t>neurons</a:t>
            </a:r>
            <a:endParaRPr lang="ar-IQ"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96139" y="116632"/>
            <a:ext cx="462915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36552264"/>
      </p:ext>
    </p:extLst>
  </p:cSld>
  <p:clrMapOvr>
    <a:masterClrMapping/>
  </p:clrMapOvr>
  <mc:AlternateContent xmlns:mc="http://schemas.openxmlformats.org/markup-compatibility/2006" xmlns:p14="http://schemas.microsoft.com/office/powerpoint/2010/main">
    <mc:Choice Requires="p14">
      <p:transition spd="slow" p14:dur="2000" advTm="38338"/>
    </mc:Choice>
    <mc:Fallback xmlns="">
      <p:transition spd="slow" advTm="383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1938"/>
            <a:ext cx="9258300" cy="633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73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25000" lnSpcReduction="20000"/>
          </a:bodyPr>
          <a:lstStyle/>
          <a:p>
            <a:pPr algn="l"/>
            <a:r>
              <a:rPr lang="en-US" sz="6400" b="1" i="0" u="none" strike="noStrike" baseline="0" dirty="0" smtClean="0">
                <a:solidFill>
                  <a:srgbClr val="FF0000"/>
                </a:solidFill>
                <a:latin typeface="Arial-BoldMT"/>
              </a:rPr>
              <a:t>Axon</a:t>
            </a:r>
            <a:r>
              <a:rPr lang="en-US" sz="6400" b="0" i="0" u="none" strike="noStrike" baseline="0" dirty="0" smtClean="0">
                <a:solidFill>
                  <a:srgbClr val="000000"/>
                </a:solidFill>
                <a:latin typeface="ArialMT"/>
              </a:rPr>
              <a:t>:</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FF0000"/>
                </a:solidFill>
                <a:latin typeface="ArialMT"/>
              </a:rPr>
              <a:t>Scaffolding</a:t>
            </a:r>
            <a:r>
              <a:rPr lang="en-US" sz="6400" b="0" i="0" u="none" strike="noStrike" baseline="0" dirty="0" smtClean="0">
                <a:solidFill>
                  <a:srgbClr val="000000"/>
                </a:solidFill>
                <a:latin typeface="ArialMT"/>
              </a:rPr>
              <a:t>:</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Three basic types: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Actin tubules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intermediate microfilaments,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Larger microtubules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Function:</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Actin: Builds a membrane’s moving</a:t>
            </a:r>
          </a:p>
          <a:p>
            <a:pPr algn="l"/>
            <a:r>
              <a:rPr lang="en-US" sz="6400" b="0" i="0" u="none" strike="noStrike" baseline="0" dirty="0" smtClean="0">
                <a:solidFill>
                  <a:srgbClr val="000000"/>
                </a:solidFill>
                <a:latin typeface="ArialMT"/>
              </a:rPr>
              <a:t>edge for a growing axon or dendrite.</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Microfilaments: flexible, make strong</a:t>
            </a:r>
          </a:p>
          <a:p>
            <a:pPr algn="l"/>
            <a:r>
              <a:rPr lang="en-US" sz="6400" b="0" i="0" u="none" strike="noStrike" baseline="0" dirty="0" smtClean="0">
                <a:solidFill>
                  <a:srgbClr val="000000"/>
                </a:solidFill>
                <a:latin typeface="ArialMT"/>
              </a:rPr>
              <a:t>connections by elaborate branching</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Microtubules: Highways for transport</a:t>
            </a:r>
          </a:p>
          <a:p>
            <a:pPr algn="l"/>
            <a:r>
              <a:rPr lang="en-US" sz="6400" b="0" i="0" u="none" strike="noStrike" baseline="0" dirty="0" smtClean="0">
                <a:solidFill>
                  <a:srgbClr val="000000"/>
                </a:solidFill>
                <a:latin typeface="ArialMT"/>
              </a:rPr>
              <a:t>of materials, mitochondria and</a:t>
            </a:r>
          </a:p>
          <a:p>
            <a:pPr algn="l"/>
            <a:r>
              <a:rPr lang="en-US" sz="6400" b="0" i="0" u="none" strike="noStrike" baseline="0" dirty="0" smtClean="0">
                <a:solidFill>
                  <a:srgbClr val="000000"/>
                </a:solidFill>
                <a:latin typeface="ArialMT"/>
              </a:rPr>
              <a:t>vesicles</a:t>
            </a:r>
          </a:p>
          <a:p>
            <a:pPr algn="l"/>
            <a:r>
              <a:rPr lang="en-US" sz="6400" b="0" i="0" u="none" strike="noStrike" baseline="0" dirty="0" smtClean="0">
                <a:solidFill>
                  <a:srgbClr val="002060"/>
                </a:solidFill>
                <a:latin typeface="Wingdings-Regular"/>
              </a:rPr>
              <a:t>§ </a:t>
            </a:r>
            <a:r>
              <a:rPr lang="en-US" sz="6400" b="0" i="0" u="none" strike="noStrike" baseline="0" dirty="0" smtClean="0">
                <a:solidFill>
                  <a:srgbClr val="000000"/>
                </a:solidFill>
                <a:latin typeface="ArialMT"/>
              </a:rPr>
              <a:t>Many </a:t>
            </a:r>
            <a:r>
              <a:rPr lang="en-US" sz="6400" b="0" i="0" u="none" strike="noStrike" baseline="0" dirty="0" err="1" smtClean="0">
                <a:solidFill>
                  <a:srgbClr val="000000"/>
                </a:solidFill>
                <a:latin typeface="ArialMT"/>
              </a:rPr>
              <a:t>neuro</a:t>
            </a:r>
            <a:r>
              <a:rPr lang="en-US" sz="6400" b="0" i="0" u="none" strike="noStrike" baseline="0" dirty="0" smtClean="0">
                <a:solidFill>
                  <a:srgbClr val="000000"/>
                </a:solidFill>
                <a:latin typeface="ArialMT"/>
              </a:rPr>
              <a:t>-degenerative diseases</a:t>
            </a:r>
          </a:p>
          <a:p>
            <a:pPr algn="l"/>
            <a:r>
              <a:rPr lang="en-US" sz="6400" b="0" i="0" u="none" strike="noStrike" baseline="0" dirty="0" smtClean="0">
                <a:solidFill>
                  <a:srgbClr val="000000"/>
                </a:solidFill>
                <a:latin typeface="ArialMT"/>
              </a:rPr>
              <a:t>can be traced to dysfunction of</a:t>
            </a:r>
          </a:p>
          <a:p>
            <a:pPr algn="l"/>
            <a:r>
              <a:rPr lang="en-US" sz="6400" b="0" i="0" u="none" strike="noStrike" baseline="0" dirty="0" smtClean="0">
                <a:solidFill>
                  <a:srgbClr val="000000"/>
                </a:solidFill>
                <a:latin typeface="ArialMT"/>
              </a:rPr>
              <a:t>microtubules e.g. Alzheimer might</a:t>
            </a:r>
          </a:p>
          <a:p>
            <a:pPr algn="l"/>
            <a:r>
              <a:rPr lang="en-US" sz="6400" b="0" i="0" u="none" strike="noStrike" baseline="0" dirty="0" smtClean="0">
                <a:solidFill>
                  <a:srgbClr val="000000"/>
                </a:solidFill>
                <a:latin typeface="ArialMT"/>
              </a:rPr>
              <a:t>be due to disintegration of tau</a:t>
            </a:r>
          </a:p>
          <a:p>
            <a:pPr algn="l"/>
            <a:r>
              <a:rPr lang="en-US" sz="6400" b="0" i="0" u="none" strike="noStrike" baseline="0" dirty="0" smtClean="0">
                <a:solidFill>
                  <a:srgbClr val="000000"/>
                </a:solidFill>
                <a:latin typeface="ArialMT"/>
              </a:rPr>
              <a:t>molecules that provide strength and</a:t>
            </a:r>
          </a:p>
          <a:p>
            <a:pPr algn="l"/>
            <a:r>
              <a:rPr lang="en-US" sz="6400" b="0" i="0" u="none" strike="noStrike" baseline="0" dirty="0" smtClean="0">
                <a:solidFill>
                  <a:srgbClr val="000000"/>
                </a:solidFill>
                <a:latin typeface="ArialMT"/>
              </a:rPr>
              <a:t>stability to the microtubule</a:t>
            </a:r>
          </a:p>
          <a:p>
            <a:pPr algn="l"/>
            <a:r>
              <a:rPr lang="en-US" sz="6400" b="0" i="0" u="none" strike="noStrike" baseline="0" dirty="0" smtClean="0">
                <a:solidFill>
                  <a:srgbClr val="000000"/>
                </a:solidFill>
                <a:latin typeface="ArialMT"/>
              </a:rPr>
              <a:t>structures</a:t>
            </a:r>
            <a:r>
              <a:rPr lang="en-US" sz="3600" b="0" i="0" u="none" strike="noStrike" baseline="0" dirty="0" smtClean="0">
                <a:solidFill>
                  <a:srgbClr val="000000"/>
                </a:solidFill>
                <a:latin typeface="ArialMT"/>
              </a:rPr>
              <a:t>.</a:t>
            </a:r>
            <a:endParaRPr lang="ar-IQ"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599208"/>
            <a:ext cx="3528392" cy="3350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10951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55000" lnSpcReduction="20000"/>
          </a:bodyPr>
          <a:lstStyle/>
          <a:p>
            <a:pPr algn="l"/>
            <a:r>
              <a:rPr lang="en-US" sz="4400" b="1" i="0" u="none" strike="noStrike" baseline="0" dirty="0" smtClean="0">
                <a:solidFill>
                  <a:srgbClr val="FF0000"/>
                </a:solidFill>
                <a:latin typeface="Arial-BoldMT"/>
              </a:rPr>
              <a:t>Axon</a:t>
            </a:r>
            <a:r>
              <a:rPr lang="en-US" sz="4400" b="0" i="0" u="none" strike="noStrike" baseline="0" dirty="0" smtClean="0">
                <a:solidFill>
                  <a:srgbClr val="000000"/>
                </a:solidFill>
                <a:latin typeface="ArialMT"/>
              </a:rPr>
              <a:t>:</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FF0000"/>
                </a:solidFill>
                <a:latin typeface="ArialMT"/>
              </a:rPr>
              <a:t>Myelin Sheath</a:t>
            </a:r>
          </a:p>
          <a:p>
            <a:pPr algn="l"/>
            <a:r>
              <a:rPr lang="en-US" sz="40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A sheath surrounding axons</a:t>
            </a:r>
          </a:p>
          <a:p>
            <a:pPr algn="l"/>
            <a:r>
              <a:rPr lang="en-US" sz="4000" b="0" i="0" u="none" strike="noStrike" baseline="0" dirty="0" smtClean="0">
                <a:solidFill>
                  <a:srgbClr val="002060"/>
                </a:solidFill>
                <a:latin typeface="Wingdings-Regular"/>
              </a:rPr>
              <a:t>§ </a:t>
            </a:r>
            <a:r>
              <a:rPr lang="en-US" b="0" i="0" u="none" strike="noStrike" baseline="0" dirty="0" smtClean="0">
                <a:solidFill>
                  <a:srgbClr val="F89746"/>
                </a:solidFill>
                <a:latin typeface="ArialUnicodeMS"/>
              </a:rPr>
              <a:t>☞ </a:t>
            </a:r>
            <a:r>
              <a:rPr lang="en-US" b="0" i="0" u="none" strike="noStrike" baseline="0" dirty="0" smtClean="0">
                <a:solidFill>
                  <a:srgbClr val="F89746"/>
                </a:solidFill>
                <a:latin typeface="ArialMT"/>
              </a:rPr>
              <a:t>NOTE: Not all axons are </a:t>
            </a:r>
            <a:r>
              <a:rPr lang="en-US" b="0" i="0" u="none" strike="noStrike" baseline="0" dirty="0" err="1" smtClean="0">
                <a:solidFill>
                  <a:srgbClr val="F89746"/>
                </a:solidFill>
                <a:latin typeface="ArialMT"/>
              </a:rPr>
              <a:t>myelinated</a:t>
            </a:r>
            <a:r>
              <a:rPr lang="en-US" b="0" i="0" u="none" strike="noStrike" baseline="0" dirty="0" smtClean="0">
                <a:solidFill>
                  <a:srgbClr val="F89746"/>
                </a:solidFill>
                <a:latin typeface="ArialMT"/>
              </a:rPr>
              <a:t>; some are </a:t>
            </a:r>
            <a:r>
              <a:rPr lang="en-US" b="0" i="0" u="none" strike="noStrike" baseline="0" dirty="0" err="1" smtClean="0">
                <a:solidFill>
                  <a:srgbClr val="F89746"/>
                </a:solidFill>
                <a:latin typeface="ArialMT"/>
              </a:rPr>
              <a:t>unmyelinated</a:t>
            </a:r>
            <a:r>
              <a:rPr lang="en-US" b="0" i="0" u="none" strike="noStrike" baseline="0" dirty="0" smtClean="0">
                <a:solidFill>
                  <a:srgbClr val="F89746"/>
                </a:solidFill>
                <a:latin typeface="ArialMT"/>
              </a:rPr>
              <a:t>. This</a:t>
            </a:r>
          </a:p>
          <a:p>
            <a:pPr algn="l"/>
            <a:r>
              <a:rPr lang="en-US" b="0" i="0" u="none" strike="noStrike" baseline="0" dirty="0" smtClean="0">
                <a:solidFill>
                  <a:srgbClr val="F89746"/>
                </a:solidFill>
                <a:latin typeface="ArialMT"/>
              </a:rPr>
              <a:t>affects to how the electrical signal is propagated.</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000000"/>
                </a:solidFill>
                <a:latin typeface="ArialMT"/>
              </a:rPr>
              <a:t>Structure:</a:t>
            </a:r>
          </a:p>
          <a:p>
            <a:pPr algn="l"/>
            <a:r>
              <a:rPr lang="en-US" sz="40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Myelin (fatty membrane)</a:t>
            </a:r>
          </a:p>
          <a:p>
            <a:pPr algn="l"/>
            <a:r>
              <a:rPr lang="en-US" sz="40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The “holes” in the sheath; that is the naked portion of a </a:t>
            </a:r>
            <a:r>
              <a:rPr lang="en-US" b="0" i="0" u="none" strike="noStrike" baseline="0" dirty="0" err="1" smtClean="0">
                <a:solidFill>
                  <a:srgbClr val="000000"/>
                </a:solidFill>
                <a:latin typeface="ArialMT"/>
              </a:rPr>
              <a:t>myelinated</a:t>
            </a:r>
            <a:endParaRPr lang="en-US" b="0" i="0" u="none" strike="noStrike" baseline="0" dirty="0" smtClean="0">
              <a:solidFill>
                <a:srgbClr val="000000"/>
              </a:solidFill>
              <a:latin typeface="ArialMT"/>
            </a:endParaRPr>
          </a:p>
          <a:p>
            <a:pPr algn="l"/>
            <a:r>
              <a:rPr lang="en-US" b="0" i="0" u="none" strike="noStrike" baseline="0" dirty="0" smtClean="0">
                <a:solidFill>
                  <a:srgbClr val="000000"/>
                </a:solidFill>
                <a:latin typeface="ArialMT"/>
              </a:rPr>
              <a:t>axon are called </a:t>
            </a:r>
            <a:r>
              <a:rPr lang="en-US" b="0" i="0" u="none" strike="noStrike" baseline="0" dirty="0" smtClean="0">
                <a:solidFill>
                  <a:srgbClr val="FF0000"/>
                </a:solidFill>
                <a:latin typeface="ArialMT"/>
              </a:rPr>
              <a:t>nodes of Ranvier</a:t>
            </a:r>
            <a:r>
              <a:rPr lang="en-US" b="0" i="0" u="none" strike="noStrike" baseline="0" dirty="0" smtClean="0">
                <a:solidFill>
                  <a:srgbClr val="000000"/>
                </a:solidFill>
                <a:latin typeface="ArialMT"/>
              </a:rPr>
              <a:t>.</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000000"/>
                </a:solidFill>
                <a:latin typeface="ArialMT"/>
              </a:rPr>
              <a:t>Function:</a:t>
            </a:r>
          </a:p>
          <a:p>
            <a:pPr algn="l"/>
            <a:r>
              <a:rPr lang="en-US" sz="40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Insulate axon</a:t>
            </a:r>
          </a:p>
          <a:p>
            <a:pPr algn="l"/>
            <a:r>
              <a:rPr lang="en-US" sz="40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Prevent messages from spreading to other neurons</a:t>
            </a:r>
            <a:endParaRPr lang="ar-IQ"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06748216"/>
      </p:ext>
    </p:extLst>
  </p:cSld>
  <p:clrMapOvr>
    <a:masterClrMapping/>
  </p:clrMapOvr>
  <mc:AlternateContent xmlns:mc="http://schemas.openxmlformats.org/markup-compatibility/2006" xmlns:p14="http://schemas.microsoft.com/office/powerpoint/2010/main">
    <mc:Choice Requires="p14">
      <p:transition spd="slow" p14:dur="2000" advTm="34578"/>
    </mc:Choice>
    <mc:Fallback xmlns="">
      <p:transition spd="slow" advTm="34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endParaRPr lang="ar-IQ"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560" y="-99392"/>
            <a:ext cx="9865096" cy="6957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583389192"/>
      </p:ext>
    </p:extLst>
  </p:cSld>
  <p:clrMapOvr>
    <a:masterClrMapping/>
  </p:clrMapOvr>
  <mc:AlternateContent xmlns:mc="http://schemas.openxmlformats.org/markup-compatibility/2006" xmlns:p14="http://schemas.microsoft.com/office/powerpoint/2010/main">
    <mc:Choice Requires="p14">
      <p:transition spd="slow" p14:dur="2000" advTm="18940"/>
    </mc:Choice>
    <mc:Fallback xmlns="">
      <p:transition spd="slow" advTm="18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r>
              <a:rPr lang="en-US" sz="3600" b="1" i="0" u="none" strike="noStrike" baseline="0" dirty="0" smtClean="0">
                <a:solidFill>
                  <a:srgbClr val="FF0000"/>
                </a:solidFill>
                <a:latin typeface="Arial-BoldMT"/>
              </a:rPr>
              <a:t>Axons</a:t>
            </a:r>
            <a:r>
              <a:rPr lang="en-US" sz="3600" b="0" i="0" u="none" strike="noStrike" baseline="0" dirty="0" smtClean="0">
                <a:solidFill>
                  <a:srgbClr val="000000"/>
                </a:solidFill>
                <a:latin typeface="ArialMT"/>
              </a:rPr>
              <a:t>:</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FF0000"/>
                </a:solidFill>
                <a:latin typeface="ArialMT"/>
              </a:rPr>
              <a:t>Terminal Buttons</a:t>
            </a:r>
            <a:r>
              <a:rPr lang="en-US" b="0" i="0" u="none" strike="noStrike" baseline="0" dirty="0" smtClean="0">
                <a:solidFill>
                  <a:srgbClr val="000000"/>
                </a:solidFill>
                <a:latin typeface="ArialMT"/>
              </a:rPr>
              <a:t>:</a:t>
            </a:r>
          </a:p>
          <a:p>
            <a:pPr algn="l"/>
            <a:r>
              <a:rPr lang="en-US" b="0" i="0" u="none" strike="noStrike" baseline="0" dirty="0" smtClean="0">
                <a:solidFill>
                  <a:srgbClr val="000000"/>
                </a:solidFill>
                <a:latin typeface="ArialMT"/>
              </a:rPr>
              <a:t>endings of the </a:t>
            </a:r>
            <a:r>
              <a:rPr lang="en-US" b="0" i="0" u="none" strike="noStrike" baseline="0" dirty="0" err="1" smtClean="0">
                <a:solidFill>
                  <a:srgbClr val="000000"/>
                </a:solidFill>
                <a:latin typeface="ArialMT"/>
              </a:rPr>
              <a:t>neurites</a:t>
            </a:r>
            <a:endParaRPr lang="en-US" b="0" i="0" u="none" strike="noStrike" baseline="0" dirty="0" smtClean="0">
              <a:solidFill>
                <a:srgbClr val="000000"/>
              </a:solidFill>
              <a:latin typeface="ArialMT"/>
            </a:endParaRPr>
          </a:p>
          <a:p>
            <a:pPr algn="l"/>
            <a:r>
              <a:rPr lang="en-US" b="0" i="0" u="none" strike="noStrike" baseline="0" dirty="0" smtClean="0">
                <a:solidFill>
                  <a:srgbClr val="002060"/>
                </a:solidFill>
                <a:latin typeface="Wingdings-Regular"/>
              </a:rPr>
              <a:t>§ </a:t>
            </a:r>
            <a:r>
              <a:rPr lang="en-US" sz="2800" b="0" i="0" u="none" strike="noStrike" baseline="0" dirty="0" smtClean="0">
                <a:solidFill>
                  <a:srgbClr val="000000"/>
                </a:solidFill>
                <a:latin typeface="ArialMT"/>
              </a:rPr>
              <a:t>Function:</a:t>
            </a:r>
          </a:p>
          <a:p>
            <a:pPr algn="l"/>
            <a:r>
              <a:rPr lang="en-US" sz="2800" b="0" i="0" u="none" strike="noStrike" baseline="0" dirty="0" smtClean="0">
                <a:solidFill>
                  <a:srgbClr val="002060"/>
                </a:solidFill>
                <a:latin typeface="Wingdings-Regular"/>
              </a:rPr>
              <a:t>§ </a:t>
            </a:r>
            <a:r>
              <a:rPr lang="en-US" sz="2400" b="0" i="0" u="none" strike="noStrike" baseline="0" dirty="0" smtClean="0">
                <a:solidFill>
                  <a:srgbClr val="000000"/>
                </a:solidFill>
                <a:latin typeface="ArialMT"/>
              </a:rPr>
              <a:t>Release</a:t>
            </a:r>
          </a:p>
          <a:p>
            <a:pPr algn="l"/>
            <a:r>
              <a:rPr lang="en-US" sz="2400" b="0" i="0" u="none" strike="noStrike" baseline="0" dirty="0" smtClean="0">
                <a:solidFill>
                  <a:srgbClr val="000000"/>
                </a:solidFill>
                <a:latin typeface="ArialMT"/>
              </a:rPr>
              <a:t>neurotransmitters into</a:t>
            </a:r>
          </a:p>
          <a:p>
            <a:pPr algn="l"/>
            <a:r>
              <a:rPr lang="en-US" sz="2400" b="0" i="0" u="none" strike="noStrike" baseline="0" dirty="0" smtClean="0">
                <a:solidFill>
                  <a:srgbClr val="000000"/>
                </a:solidFill>
                <a:latin typeface="ArialMT"/>
              </a:rPr>
              <a:t>synapses.</a:t>
            </a:r>
            <a:endParaRPr lang="ar-IQ" dirty="0"/>
          </a:p>
        </p:txBody>
      </p:sp>
      <p:pic>
        <p:nvPicPr>
          <p:cNvPr id="204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1313" y="1462088"/>
            <a:ext cx="3381375" cy="393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98864898"/>
      </p:ext>
    </p:extLst>
  </p:cSld>
  <p:clrMapOvr>
    <a:masterClrMapping/>
  </p:clrMapOvr>
  <mc:AlternateContent xmlns:mc="http://schemas.openxmlformats.org/markup-compatibility/2006" xmlns:p14="http://schemas.microsoft.com/office/powerpoint/2010/main">
    <mc:Choice Requires="p14">
      <p:transition spd="slow" p14:dur="2000" advTm="22658"/>
    </mc:Choice>
    <mc:Fallback xmlns="">
      <p:transition spd="slow" advTm="226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62500" lnSpcReduction="20000"/>
          </a:bodyPr>
          <a:lstStyle/>
          <a:p>
            <a:pPr algn="l"/>
            <a:r>
              <a:rPr lang="en-US" sz="4000" b="1" i="0" u="none" strike="noStrike" baseline="0" dirty="0" smtClean="0">
                <a:solidFill>
                  <a:srgbClr val="FF0000"/>
                </a:solidFill>
                <a:latin typeface="Arial-BoldMT"/>
              </a:rPr>
              <a:t>Dendrites</a:t>
            </a:r>
            <a:r>
              <a:rPr lang="en-US" sz="4000" b="0" i="0" u="none" strike="noStrike" baseline="0" dirty="0" smtClean="0">
                <a:solidFill>
                  <a:srgbClr val="000000"/>
                </a:solidFill>
                <a:latin typeface="ArialMT"/>
              </a:rPr>
              <a:t>:</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Structure:</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tree-branch like </a:t>
            </a:r>
            <a:r>
              <a:rPr lang="en-US" b="0" i="0" u="none" strike="noStrike" baseline="0" dirty="0" err="1" smtClean="0">
                <a:solidFill>
                  <a:srgbClr val="000000"/>
                </a:solidFill>
                <a:latin typeface="ArialMT"/>
              </a:rPr>
              <a:t>fibres</a:t>
            </a:r>
            <a:endParaRPr lang="en-US" b="0" i="0" u="none" strike="noStrike" baseline="0" dirty="0" smtClean="0">
              <a:solidFill>
                <a:srgbClr val="000000"/>
              </a:solidFill>
              <a:latin typeface="ArialMT"/>
            </a:endParaRP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Contain a large number</a:t>
            </a:r>
          </a:p>
          <a:p>
            <a:pPr algn="l"/>
            <a:r>
              <a:rPr lang="en-US" b="0" i="0" u="none" strike="noStrike" baseline="0" dirty="0" smtClean="0">
                <a:solidFill>
                  <a:srgbClr val="000000"/>
                </a:solidFill>
                <a:latin typeface="ArialMT"/>
              </a:rPr>
              <a:t>of dendritic spines that</a:t>
            </a:r>
          </a:p>
          <a:p>
            <a:pPr algn="l"/>
            <a:r>
              <a:rPr lang="en-US" b="0" i="0" u="none" strike="noStrike" baseline="0" dirty="0" smtClean="0">
                <a:solidFill>
                  <a:srgbClr val="000000"/>
                </a:solidFill>
                <a:latin typeface="ArialMT"/>
              </a:rPr>
              <a:t>form contacts, or</a:t>
            </a:r>
          </a:p>
          <a:p>
            <a:pPr algn="l"/>
            <a:r>
              <a:rPr lang="en-US" b="0" i="0" u="none" strike="noStrike" baseline="0" dirty="0" smtClean="0">
                <a:solidFill>
                  <a:srgbClr val="000000"/>
                </a:solidFill>
                <a:latin typeface="ArialMT"/>
              </a:rPr>
              <a:t>synapses, with other</a:t>
            </a:r>
          </a:p>
          <a:p>
            <a:pPr algn="l"/>
            <a:r>
              <a:rPr lang="en-US" b="0" i="0" u="none" strike="noStrike" baseline="0" dirty="0" smtClean="0">
                <a:solidFill>
                  <a:srgbClr val="000000"/>
                </a:solidFill>
                <a:latin typeface="ArialMT"/>
              </a:rPr>
              <a:t>neurons.</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Function: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Receive neural signals</a:t>
            </a:r>
          </a:p>
          <a:p>
            <a:pPr algn="l"/>
            <a:r>
              <a:rPr lang="en-US" b="0" i="0" u="none" strike="noStrike" baseline="0" dirty="0" smtClean="0">
                <a:solidFill>
                  <a:srgbClr val="000000"/>
                </a:solidFill>
                <a:latin typeface="ArialMT"/>
              </a:rPr>
              <a:t>through synaptic</a:t>
            </a:r>
          </a:p>
          <a:p>
            <a:pPr algn="l"/>
            <a:r>
              <a:rPr lang="en-US" b="0" i="0" u="none" strike="noStrike" baseline="0" dirty="0" smtClean="0">
                <a:solidFill>
                  <a:srgbClr val="000000"/>
                </a:solidFill>
                <a:latin typeface="ArialMT"/>
              </a:rPr>
              <a:t>connections from other</a:t>
            </a:r>
          </a:p>
          <a:p>
            <a:pPr algn="l"/>
            <a:r>
              <a:rPr lang="en-US" b="0" i="0" u="none" strike="noStrike" baseline="0" dirty="0" smtClean="0">
                <a:solidFill>
                  <a:srgbClr val="000000"/>
                </a:solidFill>
                <a:latin typeface="ArialMT"/>
              </a:rPr>
              <a:t>neurons</a:t>
            </a:r>
            <a:endParaRPr lang="ar-IQ" dirty="0"/>
          </a:p>
        </p:txBody>
      </p:sp>
      <p:pic>
        <p:nvPicPr>
          <p:cNvPr id="2150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912" y="836712"/>
            <a:ext cx="5364087" cy="612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صوت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69227474"/>
      </p:ext>
    </p:extLst>
  </p:cSld>
  <p:clrMapOvr>
    <a:masterClrMapping/>
  </p:clrMapOvr>
  <mc:AlternateContent xmlns:mc="http://schemas.openxmlformats.org/markup-compatibility/2006" xmlns:p14="http://schemas.microsoft.com/office/powerpoint/2010/main">
    <mc:Choice Requires="p14">
      <p:transition spd="slow" p14:dur="2000" advTm="44933"/>
    </mc:Choice>
    <mc:Fallback xmlns="">
      <p:transition spd="slow" advTm="44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0000" lnSpcReduction="20000"/>
          </a:bodyPr>
          <a:lstStyle/>
          <a:p>
            <a:pPr algn="l"/>
            <a:r>
              <a:rPr lang="en-US" sz="3600" b="1" i="0" u="none" strike="noStrike" baseline="0" dirty="0" smtClean="0">
                <a:solidFill>
                  <a:srgbClr val="FF0000"/>
                </a:solidFill>
                <a:latin typeface="Arial-BoldMT"/>
              </a:rPr>
              <a:t>Synapse</a:t>
            </a:r>
            <a:r>
              <a:rPr lang="en-US" sz="3600" b="0" i="0" u="none" strike="noStrike" baseline="0" dirty="0" smtClean="0">
                <a:solidFill>
                  <a:srgbClr val="000000"/>
                </a:solidFill>
                <a:latin typeface="ArialMT"/>
              </a:rPr>
              <a:t>:</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Synapses are the gaps</a:t>
            </a:r>
          </a:p>
          <a:p>
            <a:pPr algn="l"/>
            <a:r>
              <a:rPr lang="en-US" b="0" i="0" u="none" strike="noStrike" baseline="0" dirty="0" smtClean="0">
                <a:solidFill>
                  <a:srgbClr val="000000"/>
                </a:solidFill>
                <a:latin typeface="ArialMT"/>
              </a:rPr>
              <a:t>between adjacent</a:t>
            </a:r>
          </a:p>
          <a:p>
            <a:pPr algn="l"/>
            <a:r>
              <a:rPr lang="en-US" b="0" i="0" u="none" strike="noStrike" baseline="0" dirty="0" smtClean="0">
                <a:solidFill>
                  <a:srgbClr val="000000"/>
                </a:solidFill>
                <a:latin typeface="ArialMT"/>
              </a:rPr>
              <a:t>neurons across which</a:t>
            </a:r>
          </a:p>
          <a:p>
            <a:pPr algn="l"/>
            <a:r>
              <a:rPr lang="en-US" b="0" i="0" u="none" strike="noStrike" baseline="0" dirty="0" smtClean="0">
                <a:solidFill>
                  <a:srgbClr val="000000"/>
                </a:solidFill>
                <a:latin typeface="ArialMT"/>
              </a:rPr>
              <a:t>chemical signals are</a:t>
            </a:r>
          </a:p>
          <a:p>
            <a:pPr algn="l"/>
            <a:r>
              <a:rPr lang="en-US" b="0" i="0" u="none" strike="noStrike" baseline="0" dirty="0" smtClean="0">
                <a:solidFill>
                  <a:srgbClr val="000000"/>
                </a:solidFill>
                <a:latin typeface="ArialMT"/>
              </a:rPr>
              <a:t>transmitted.</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Synaptic vesicles: small</a:t>
            </a:r>
          </a:p>
          <a:p>
            <a:pPr algn="l"/>
            <a:r>
              <a:rPr lang="en-US" b="0" i="0" u="none" strike="noStrike" baseline="0" dirty="0" smtClean="0">
                <a:solidFill>
                  <a:srgbClr val="000000"/>
                </a:solidFill>
                <a:latin typeface="ArialMT"/>
              </a:rPr>
              <a:t>spherical membranes</a:t>
            </a:r>
          </a:p>
          <a:p>
            <a:pPr algn="l"/>
            <a:r>
              <a:rPr lang="en-US" b="0" i="0" u="none" strike="noStrike" baseline="0" dirty="0" smtClean="0">
                <a:solidFill>
                  <a:srgbClr val="000000"/>
                </a:solidFill>
                <a:latin typeface="ArialMT"/>
              </a:rPr>
              <a:t>that store</a:t>
            </a:r>
          </a:p>
          <a:p>
            <a:pPr algn="l"/>
            <a:r>
              <a:rPr lang="en-US" b="0" i="0" u="none" strike="noStrike" baseline="0" dirty="0" smtClean="0">
                <a:solidFill>
                  <a:srgbClr val="000000"/>
                </a:solidFill>
                <a:latin typeface="ArialMT"/>
              </a:rPr>
              <a:t>neurotransmitter</a:t>
            </a:r>
          </a:p>
          <a:p>
            <a:pPr algn="l"/>
            <a:r>
              <a:rPr lang="en-US" b="0" i="0" u="none" strike="noStrike" baseline="0" dirty="0" smtClean="0">
                <a:solidFill>
                  <a:srgbClr val="000000"/>
                </a:solidFill>
                <a:latin typeface="ArialMT"/>
              </a:rPr>
              <a:t>molecules and release</a:t>
            </a:r>
          </a:p>
          <a:p>
            <a:pPr algn="l"/>
            <a:r>
              <a:rPr lang="en-US" b="0" i="0" u="none" strike="noStrike" baseline="0" dirty="0" smtClean="0">
                <a:solidFill>
                  <a:srgbClr val="000000"/>
                </a:solidFill>
                <a:latin typeface="ArialMT"/>
              </a:rPr>
              <a:t>them into synaptic cleft.</a:t>
            </a:r>
            <a:endParaRPr lang="ar-IQ" dirty="0"/>
          </a:p>
        </p:txBody>
      </p:sp>
      <p:pic>
        <p:nvPicPr>
          <p:cNvPr id="225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066925"/>
            <a:ext cx="4248472"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15071544"/>
      </p:ext>
    </p:extLst>
  </p:cSld>
  <p:clrMapOvr>
    <a:masterClrMapping/>
  </p:clrMapOvr>
  <mc:AlternateContent xmlns:mc="http://schemas.openxmlformats.org/markup-compatibility/2006" xmlns:p14="http://schemas.microsoft.com/office/powerpoint/2010/main">
    <mc:Choice Requires="p14">
      <p:transition spd="slow" p14:dur="2000" advTm="25175"/>
    </mc:Choice>
    <mc:Fallback xmlns="">
      <p:transition spd="slow" advTm="251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7500" lnSpcReduction="20000"/>
          </a:bodyPr>
          <a:lstStyle/>
          <a:p>
            <a:pPr algn="l"/>
            <a:r>
              <a:rPr lang="en-US" sz="3600" dirty="0">
                <a:solidFill>
                  <a:srgbClr val="000000"/>
                </a:solidFill>
                <a:latin typeface="ArialMT"/>
              </a:rPr>
              <a:t>Classification of neurons</a:t>
            </a:r>
          </a:p>
          <a:p>
            <a:pPr algn="l"/>
            <a:r>
              <a:rPr lang="en-US" sz="3600" dirty="0">
                <a:solidFill>
                  <a:srgbClr val="000000"/>
                </a:solidFill>
                <a:latin typeface="ArialMT"/>
              </a:rPr>
              <a:t>according to their</a:t>
            </a:r>
          </a:p>
          <a:p>
            <a:pPr algn="l"/>
            <a:r>
              <a:rPr lang="en-US" sz="3600" dirty="0">
                <a:solidFill>
                  <a:srgbClr val="000000"/>
                </a:solidFill>
                <a:latin typeface="ArialMT"/>
              </a:rPr>
              <a:t>connections (function);</a:t>
            </a:r>
          </a:p>
          <a:p>
            <a:pPr algn="l"/>
            <a:r>
              <a:rPr lang="en-US" sz="3600" dirty="0">
                <a:solidFill>
                  <a:srgbClr val="002060"/>
                </a:solidFill>
                <a:latin typeface="Wingdings-Regular"/>
              </a:rPr>
              <a:t>§ </a:t>
            </a:r>
            <a:r>
              <a:rPr lang="en-US" dirty="0">
                <a:solidFill>
                  <a:srgbClr val="FF0000"/>
                </a:solidFill>
                <a:latin typeface="ArialMT"/>
              </a:rPr>
              <a:t>Primary Sensory Neurons</a:t>
            </a:r>
            <a:r>
              <a:rPr lang="en-US" dirty="0">
                <a:solidFill>
                  <a:srgbClr val="000000"/>
                </a:solidFill>
                <a:latin typeface="ArialMT"/>
              </a:rPr>
              <a:t>:</a:t>
            </a:r>
          </a:p>
          <a:p>
            <a:pPr algn="l"/>
            <a:r>
              <a:rPr lang="en-US" dirty="0" err="1">
                <a:solidFill>
                  <a:srgbClr val="000000"/>
                </a:solidFill>
                <a:latin typeface="ArialMT"/>
              </a:rPr>
              <a:t>Neurites</a:t>
            </a:r>
            <a:r>
              <a:rPr lang="en-US" dirty="0">
                <a:solidFill>
                  <a:srgbClr val="000000"/>
                </a:solidFill>
                <a:latin typeface="ArialMT"/>
              </a:rPr>
              <a:t> connected to</a:t>
            </a:r>
          </a:p>
          <a:p>
            <a:pPr algn="l"/>
            <a:r>
              <a:rPr lang="en-US" dirty="0">
                <a:solidFill>
                  <a:srgbClr val="000000"/>
                </a:solidFill>
                <a:latin typeface="ArialMT"/>
              </a:rPr>
              <a:t>sensory surfaces of the</a:t>
            </a:r>
          </a:p>
          <a:p>
            <a:pPr algn="l"/>
            <a:r>
              <a:rPr lang="en-US" dirty="0">
                <a:solidFill>
                  <a:srgbClr val="000000"/>
                </a:solidFill>
                <a:latin typeface="ArialMT"/>
              </a:rPr>
              <a:t>body (e.g. Skin, retina, </a:t>
            </a:r>
            <a:r>
              <a:rPr lang="en-US" dirty="0" err="1">
                <a:solidFill>
                  <a:srgbClr val="000000"/>
                </a:solidFill>
                <a:latin typeface="ArialMT"/>
              </a:rPr>
              <a:t>etc</a:t>
            </a:r>
            <a:r>
              <a:rPr lang="en-US" dirty="0">
                <a:solidFill>
                  <a:srgbClr val="000000"/>
                </a:solidFill>
                <a:latin typeface="ArialMT"/>
              </a:rPr>
              <a:t>)</a:t>
            </a:r>
          </a:p>
          <a:p>
            <a:pPr algn="l"/>
            <a:r>
              <a:rPr lang="en-US" sz="3600" dirty="0">
                <a:solidFill>
                  <a:srgbClr val="002060"/>
                </a:solidFill>
                <a:latin typeface="Wingdings-Regular"/>
              </a:rPr>
              <a:t>§ </a:t>
            </a:r>
            <a:r>
              <a:rPr lang="en-US" dirty="0">
                <a:solidFill>
                  <a:srgbClr val="FF0000"/>
                </a:solidFill>
                <a:latin typeface="ArialMT"/>
              </a:rPr>
              <a:t>Motor Neurons</a:t>
            </a:r>
            <a:r>
              <a:rPr lang="en-US" dirty="0">
                <a:solidFill>
                  <a:srgbClr val="000000"/>
                </a:solidFill>
                <a:latin typeface="ArialMT"/>
              </a:rPr>
              <a:t>: Connected</a:t>
            </a:r>
          </a:p>
          <a:p>
            <a:pPr algn="l"/>
            <a:r>
              <a:rPr lang="en-US" dirty="0">
                <a:solidFill>
                  <a:srgbClr val="000000"/>
                </a:solidFill>
                <a:latin typeface="ArialMT"/>
              </a:rPr>
              <a:t>to muscles.</a:t>
            </a:r>
          </a:p>
          <a:p>
            <a:pPr algn="l"/>
            <a:r>
              <a:rPr lang="en-US" sz="3600" dirty="0">
                <a:solidFill>
                  <a:srgbClr val="002060"/>
                </a:solidFill>
                <a:latin typeface="Wingdings-Regular"/>
              </a:rPr>
              <a:t>§ </a:t>
            </a:r>
            <a:r>
              <a:rPr lang="en-US" dirty="0">
                <a:solidFill>
                  <a:srgbClr val="FF0000"/>
                </a:solidFill>
                <a:latin typeface="ArialMT"/>
              </a:rPr>
              <a:t>Interneurons</a:t>
            </a:r>
            <a:r>
              <a:rPr lang="en-US" dirty="0">
                <a:solidFill>
                  <a:srgbClr val="000000"/>
                </a:solidFill>
                <a:latin typeface="ArialMT"/>
              </a:rPr>
              <a:t>: </a:t>
            </a:r>
            <a:r>
              <a:rPr lang="en-US" dirty="0" err="1">
                <a:solidFill>
                  <a:srgbClr val="000000"/>
                </a:solidFill>
                <a:latin typeface="ArialMT"/>
              </a:rPr>
              <a:t>Connectes</a:t>
            </a:r>
            <a:endParaRPr lang="en-US" dirty="0">
              <a:solidFill>
                <a:srgbClr val="000000"/>
              </a:solidFill>
              <a:latin typeface="ArialMT"/>
            </a:endParaRPr>
          </a:p>
          <a:p>
            <a:pPr algn="l"/>
            <a:r>
              <a:rPr lang="en-US" dirty="0">
                <a:solidFill>
                  <a:srgbClr val="000000"/>
                </a:solidFill>
                <a:latin typeface="ArialMT"/>
              </a:rPr>
              <a:t>to other neural cells</a:t>
            </a:r>
            <a:endParaRPr lang="ar-IQ" dirty="0"/>
          </a:p>
        </p:txBody>
      </p:sp>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83879150"/>
      </p:ext>
    </p:extLst>
  </p:cSld>
  <p:clrMapOvr>
    <a:masterClrMapping/>
  </p:clrMapOvr>
  <mc:AlternateContent xmlns:mc="http://schemas.openxmlformats.org/markup-compatibility/2006" xmlns:p14="http://schemas.microsoft.com/office/powerpoint/2010/main">
    <mc:Choice Requires="p14">
      <p:transition spd="slow" p14:dur="2000" advTm="34833"/>
    </mc:Choice>
    <mc:Fallback xmlns="">
      <p:transition spd="slow" advTm="34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Autofit/>
          </a:bodyPr>
          <a:lstStyle/>
          <a:p>
            <a:pPr lvl="1" algn="l"/>
            <a:r>
              <a:rPr lang="en-US" sz="2400" dirty="0">
                <a:solidFill>
                  <a:srgbClr val="222222"/>
                </a:solidFill>
                <a:latin typeface="Tahoma"/>
              </a:rPr>
              <a:t>The </a:t>
            </a:r>
            <a:r>
              <a:rPr lang="en-US" sz="2400" u="sng" dirty="0">
                <a:solidFill>
                  <a:srgbClr val="0588BC"/>
                </a:solidFill>
                <a:latin typeface="Tahoma"/>
                <a:hlinkClick r:id="rId4" tooltip="anatomy"/>
              </a:rPr>
              <a:t>anatomy</a:t>
            </a:r>
            <a:r>
              <a:rPr lang="en-US" sz="2400" dirty="0">
                <a:solidFill>
                  <a:srgbClr val="222222"/>
                </a:solidFill>
                <a:latin typeface="Tahoma"/>
              </a:rPr>
              <a:t> of the nervous system in humans consists of the </a:t>
            </a:r>
            <a:r>
              <a:rPr lang="en-US" sz="2400" u="sng" dirty="0">
                <a:solidFill>
                  <a:srgbClr val="0588BC"/>
                </a:solidFill>
                <a:latin typeface="Tahoma"/>
                <a:hlinkClick r:id="rId5" tooltip="brain"/>
              </a:rPr>
              <a:t>brain</a:t>
            </a:r>
            <a:r>
              <a:rPr lang="en-US" sz="2400" dirty="0">
                <a:solidFill>
                  <a:srgbClr val="222222"/>
                </a:solidFill>
                <a:latin typeface="Tahoma"/>
              </a:rPr>
              <a:t> and </a:t>
            </a:r>
            <a:r>
              <a:rPr lang="en-US" sz="2400" u="sng" dirty="0">
                <a:solidFill>
                  <a:srgbClr val="0588BC"/>
                </a:solidFill>
                <a:latin typeface="Tahoma"/>
                <a:hlinkClick r:id="rId6"/>
              </a:rPr>
              <a:t>spinal cord</a:t>
            </a:r>
            <a:r>
              <a:rPr lang="en-US" sz="2400" dirty="0">
                <a:solidFill>
                  <a:srgbClr val="222222"/>
                </a:solidFill>
                <a:latin typeface="Tahoma"/>
              </a:rPr>
              <a:t>, along with the primary sense organs and all the nerves associated with these organs. </a:t>
            </a:r>
            <a:r>
              <a:rPr lang="en-US" sz="2400" b="1" dirty="0">
                <a:solidFill>
                  <a:srgbClr val="222222"/>
                </a:solidFill>
                <a:latin typeface="Tahoma"/>
              </a:rPr>
              <a:t>The brain and the spinal cord form the </a:t>
            </a:r>
            <a:r>
              <a:rPr lang="en-US" sz="2400" b="1" u="sng" dirty="0">
                <a:solidFill>
                  <a:srgbClr val="0588BC"/>
                </a:solidFill>
                <a:latin typeface="Tahoma"/>
                <a:hlinkClick r:id="rId7"/>
              </a:rPr>
              <a:t>central nervous system</a:t>
            </a:r>
            <a:r>
              <a:rPr lang="en-US" sz="2400" b="1" dirty="0">
                <a:solidFill>
                  <a:srgbClr val="222222"/>
                </a:solidFill>
                <a:latin typeface="Tahoma"/>
              </a:rPr>
              <a:t> (CNS).</a:t>
            </a:r>
            <a:r>
              <a:rPr lang="en-US" sz="2400" dirty="0">
                <a:solidFill>
                  <a:srgbClr val="222222"/>
                </a:solidFill>
                <a:latin typeface="Tahoma"/>
              </a:rPr>
              <a:t> All other neuronal </a:t>
            </a:r>
            <a:r>
              <a:rPr lang="en-US" sz="2400" u="sng" dirty="0">
                <a:solidFill>
                  <a:srgbClr val="0588BC"/>
                </a:solidFill>
                <a:latin typeface="Tahoma"/>
                <a:hlinkClick r:id="rId8" tooltip="tissue"/>
              </a:rPr>
              <a:t>tissue</a:t>
            </a:r>
            <a:r>
              <a:rPr lang="en-US" sz="2400" dirty="0">
                <a:solidFill>
                  <a:srgbClr val="222222"/>
                </a:solidFill>
                <a:latin typeface="Tahoma"/>
              </a:rPr>
              <a:t> is brought under the umbrella of the </a:t>
            </a:r>
            <a:r>
              <a:rPr lang="en-US" sz="2400" u="sng" dirty="0">
                <a:solidFill>
                  <a:srgbClr val="0588BC"/>
                </a:solidFill>
                <a:latin typeface="Tahoma"/>
                <a:hlinkClick r:id="rId9" tooltip="peripheral nervous system"/>
              </a:rPr>
              <a:t>peripheral nervous system</a:t>
            </a:r>
            <a:r>
              <a:rPr lang="en-US" sz="2400" dirty="0">
                <a:solidFill>
                  <a:srgbClr val="222222"/>
                </a:solidFill>
                <a:latin typeface="Tahoma"/>
              </a:rPr>
              <a:t> (PNS). Therefore, the PNS includes neurons within sense organs, other sensory nerves, and all motor nerves that deliver messages to different parts of the body.</a:t>
            </a:r>
          </a:p>
          <a:p>
            <a:pPr lvl="1" algn="l"/>
            <a:r>
              <a:rPr lang="en-US" sz="2400" u="sng" dirty="0">
                <a:solidFill>
                  <a:srgbClr val="0588BC"/>
                </a:solidFill>
                <a:hlinkClick r:id="rId10"/>
              </a:rPr>
              <a:t/>
            </a:r>
            <a:br>
              <a:rPr lang="en-US" sz="2400" u="sng" dirty="0">
                <a:solidFill>
                  <a:srgbClr val="0588BC"/>
                </a:solidFill>
                <a:hlinkClick r:id="rId10"/>
              </a:rPr>
            </a:br>
            <a:endParaRPr lang="ar-IQ" sz="2400" dirty="0"/>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132091006"/>
      </p:ext>
    </p:extLst>
  </p:cSld>
  <p:clrMapOvr>
    <a:masterClrMapping/>
  </p:clrMapOvr>
  <mc:AlternateContent xmlns:mc="http://schemas.openxmlformats.org/markup-compatibility/2006" xmlns:p14="http://schemas.microsoft.com/office/powerpoint/2010/main">
    <mc:Choice Requires="p14">
      <p:transition spd="slow" p14:dur="2000" advTm="23251"/>
    </mc:Choice>
    <mc:Fallback xmlns="">
      <p:transition spd="slow" advTm="23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58300" cy="7267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9542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55000" lnSpcReduction="20000"/>
          </a:bodyPr>
          <a:lstStyle/>
          <a:p>
            <a:pPr algn="l"/>
            <a:r>
              <a:rPr lang="en-US" sz="4000" dirty="0">
                <a:solidFill>
                  <a:srgbClr val="000000"/>
                </a:solidFill>
                <a:latin typeface="ArialMT"/>
              </a:rPr>
              <a:t>Classification of neurons</a:t>
            </a:r>
          </a:p>
          <a:p>
            <a:pPr algn="l"/>
            <a:r>
              <a:rPr lang="en-US" sz="4000" dirty="0">
                <a:solidFill>
                  <a:srgbClr val="000000"/>
                </a:solidFill>
                <a:latin typeface="ArialMT"/>
              </a:rPr>
              <a:t>according to their number of</a:t>
            </a:r>
          </a:p>
          <a:p>
            <a:pPr algn="l"/>
            <a:r>
              <a:rPr lang="en-US" sz="4000" dirty="0" err="1">
                <a:solidFill>
                  <a:srgbClr val="000000"/>
                </a:solidFill>
                <a:latin typeface="ArialMT"/>
              </a:rPr>
              <a:t>neurites</a:t>
            </a:r>
            <a:r>
              <a:rPr lang="en-US" sz="4000" dirty="0">
                <a:solidFill>
                  <a:srgbClr val="000000"/>
                </a:solidFill>
                <a:latin typeface="ArialMT"/>
              </a:rPr>
              <a:t>;</a:t>
            </a:r>
          </a:p>
          <a:p>
            <a:pPr algn="l"/>
            <a:r>
              <a:rPr lang="en-US" sz="4000" dirty="0">
                <a:solidFill>
                  <a:srgbClr val="002060"/>
                </a:solidFill>
                <a:latin typeface="Wingdings-Regular"/>
              </a:rPr>
              <a:t>§ </a:t>
            </a:r>
            <a:r>
              <a:rPr lang="en-US" dirty="0">
                <a:solidFill>
                  <a:srgbClr val="FF0000"/>
                </a:solidFill>
                <a:latin typeface="ArialMT"/>
              </a:rPr>
              <a:t>Unipolar Neurons</a:t>
            </a:r>
            <a:r>
              <a:rPr lang="en-US" dirty="0">
                <a:solidFill>
                  <a:srgbClr val="000000"/>
                </a:solidFill>
                <a:latin typeface="ArialMT"/>
              </a:rPr>
              <a:t>: a unipolar</a:t>
            </a:r>
          </a:p>
          <a:p>
            <a:pPr algn="l"/>
            <a:r>
              <a:rPr lang="en-US" dirty="0">
                <a:solidFill>
                  <a:srgbClr val="000000"/>
                </a:solidFill>
                <a:latin typeface="ArialMT"/>
              </a:rPr>
              <a:t>neuron has one axon with two</a:t>
            </a:r>
          </a:p>
          <a:p>
            <a:pPr algn="l"/>
            <a:r>
              <a:rPr lang="en-US" dirty="0">
                <a:solidFill>
                  <a:srgbClr val="000000"/>
                </a:solidFill>
                <a:latin typeface="ArialMT"/>
              </a:rPr>
              <a:t>branches attached to its soma</a:t>
            </a:r>
          </a:p>
          <a:p>
            <a:pPr algn="l"/>
            <a:r>
              <a:rPr lang="en-US" dirty="0">
                <a:solidFill>
                  <a:srgbClr val="002060"/>
                </a:solidFill>
                <a:latin typeface="Wingdings-Regular"/>
              </a:rPr>
              <a:t>§ </a:t>
            </a:r>
            <a:r>
              <a:rPr lang="en-US" sz="2800" dirty="0">
                <a:solidFill>
                  <a:srgbClr val="000000"/>
                </a:solidFill>
                <a:latin typeface="ArialMT"/>
              </a:rPr>
              <a:t>Most </a:t>
            </a:r>
            <a:r>
              <a:rPr lang="en-US" sz="2800" dirty="0">
                <a:solidFill>
                  <a:srgbClr val="4F82BE"/>
                </a:solidFill>
                <a:latin typeface="ArialMT"/>
              </a:rPr>
              <a:t>sensory neurons </a:t>
            </a:r>
            <a:r>
              <a:rPr lang="en-US" sz="2800" dirty="0">
                <a:solidFill>
                  <a:srgbClr val="000000"/>
                </a:solidFill>
                <a:latin typeface="ArialMT"/>
              </a:rPr>
              <a:t>are</a:t>
            </a:r>
          </a:p>
          <a:p>
            <a:pPr algn="l"/>
            <a:r>
              <a:rPr lang="en-US" sz="2800" dirty="0">
                <a:solidFill>
                  <a:srgbClr val="000000"/>
                </a:solidFill>
                <a:latin typeface="ArialMT"/>
              </a:rPr>
              <a:t>unipolar</a:t>
            </a:r>
          </a:p>
          <a:p>
            <a:pPr algn="l"/>
            <a:r>
              <a:rPr lang="en-US" sz="4000" dirty="0">
                <a:solidFill>
                  <a:srgbClr val="002060"/>
                </a:solidFill>
                <a:latin typeface="Wingdings-Regular"/>
              </a:rPr>
              <a:t>§ </a:t>
            </a:r>
            <a:r>
              <a:rPr lang="en-US" dirty="0">
                <a:solidFill>
                  <a:srgbClr val="FF0000"/>
                </a:solidFill>
                <a:latin typeface="ArialMT"/>
              </a:rPr>
              <a:t>Bipolar Neurons</a:t>
            </a:r>
            <a:r>
              <a:rPr lang="en-US" dirty="0">
                <a:solidFill>
                  <a:srgbClr val="000000"/>
                </a:solidFill>
                <a:latin typeface="ArialMT"/>
              </a:rPr>
              <a:t>: a bipolar</a:t>
            </a:r>
          </a:p>
          <a:p>
            <a:pPr algn="l"/>
            <a:r>
              <a:rPr lang="en-US" dirty="0">
                <a:solidFill>
                  <a:srgbClr val="000000"/>
                </a:solidFill>
                <a:latin typeface="ArialMT"/>
              </a:rPr>
              <a:t>neuron has one axon and one</a:t>
            </a:r>
          </a:p>
          <a:p>
            <a:pPr algn="l"/>
            <a:r>
              <a:rPr lang="en-US" dirty="0">
                <a:solidFill>
                  <a:srgbClr val="000000"/>
                </a:solidFill>
                <a:latin typeface="ArialMT"/>
              </a:rPr>
              <a:t>dendrite attached to its soma</a:t>
            </a:r>
          </a:p>
          <a:p>
            <a:pPr algn="l"/>
            <a:r>
              <a:rPr lang="en-US" dirty="0">
                <a:solidFill>
                  <a:srgbClr val="002060"/>
                </a:solidFill>
                <a:latin typeface="Wingdings-Regular"/>
              </a:rPr>
              <a:t>§ </a:t>
            </a:r>
            <a:r>
              <a:rPr lang="en-US" sz="2800" dirty="0">
                <a:solidFill>
                  <a:srgbClr val="000000"/>
                </a:solidFill>
                <a:latin typeface="ArialMT"/>
              </a:rPr>
              <a:t>Many </a:t>
            </a:r>
            <a:r>
              <a:rPr lang="en-US" sz="2800" dirty="0">
                <a:solidFill>
                  <a:srgbClr val="4F82BE"/>
                </a:solidFill>
                <a:latin typeface="ArialMT"/>
              </a:rPr>
              <a:t>interneurons </a:t>
            </a:r>
            <a:r>
              <a:rPr lang="en-US" sz="2800" dirty="0">
                <a:solidFill>
                  <a:srgbClr val="000000"/>
                </a:solidFill>
                <a:latin typeface="ArialMT"/>
              </a:rPr>
              <a:t>are bipolar</a:t>
            </a:r>
          </a:p>
          <a:p>
            <a:pPr algn="l"/>
            <a:r>
              <a:rPr lang="en-US" sz="4000" dirty="0">
                <a:solidFill>
                  <a:srgbClr val="002060"/>
                </a:solidFill>
                <a:latin typeface="Wingdings-Regular"/>
              </a:rPr>
              <a:t>§ </a:t>
            </a:r>
            <a:r>
              <a:rPr lang="en-US" dirty="0">
                <a:solidFill>
                  <a:srgbClr val="FF0000"/>
                </a:solidFill>
                <a:latin typeface="ArialMT"/>
              </a:rPr>
              <a:t>Multipolar Neurons</a:t>
            </a:r>
            <a:r>
              <a:rPr lang="en-US" dirty="0">
                <a:solidFill>
                  <a:srgbClr val="000000"/>
                </a:solidFill>
                <a:latin typeface="ArialMT"/>
              </a:rPr>
              <a:t>: a multipolar</a:t>
            </a:r>
          </a:p>
          <a:p>
            <a:pPr algn="l"/>
            <a:r>
              <a:rPr lang="en-US" dirty="0">
                <a:solidFill>
                  <a:srgbClr val="000000"/>
                </a:solidFill>
                <a:latin typeface="ArialMT"/>
              </a:rPr>
              <a:t>neuron has one axon and many</a:t>
            </a:r>
          </a:p>
          <a:p>
            <a:pPr algn="l"/>
            <a:r>
              <a:rPr lang="en-US" dirty="0">
                <a:solidFill>
                  <a:srgbClr val="000000"/>
                </a:solidFill>
                <a:latin typeface="ArialMT"/>
              </a:rPr>
              <a:t>dendrites attached to its soma</a:t>
            </a:r>
            <a:endParaRPr lang="ar-IQ"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960" y="1700808"/>
            <a:ext cx="4932040" cy="369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5165837"/>
      </p:ext>
    </p:extLst>
  </p:cSld>
  <p:clrMapOvr>
    <a:masterClrMapping/>
  </p:clrMapOvr>
  <mc:AlternateContent xmlns:mc="http://schemas.openxmlformats.org/markup-compatibility/2006" xmlns:p14="http://schemas.microsoft.com/office/powerpoint/2010/main">
    <mc:Choice Requires="p14">
      <p:transition spd="slow" p14:dur="2000" advTm="55653"/>
    </mc:Choice>
    <mc:Fallback xmlns="">
      <p:transition spd="slow" advTm="55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8229600" cy="4525963"/>
          </a:xfrm>
        </p:spPr>
        <p:txBody>
          <a:bodyPr>
            <a:normAutofit lnSpcReduction="10000"/>
          </a:bodyPr>
          <a:lstStyle/>
          <a:p>
            <a:pPr algn="l"/>
            <a:r>
              <a:rPr lang="en-US" dirty="0">
                <a:solidFill>
                  <a:srgbClr val="000000"/>
                </a:solidFill>
                <a:latin typeface="ArialMT"/>
              </a:rPr>
              <a:t>Classification of</a:t>
            </a:r>
          </a:p>
          <a:p>
            <a:pPr algn="l"/>
            <a:r>
              <a:rPr lang="en-US" dirty="0">
                <a:solidFill>
                  <a:srgbClr val="000000"/>
                </a:solidFill>
                <a:latin typeface="ArialMT"/>
              </a:rPr>
              <a:t>neurons according to</a:t>
            </a:r>
          </a:p>
          <a:p>
            <a:pPr algn="l"/>
            <a:r>
              <a:rPr lang="en-US" dirty="0">
                <a:solidFill>
                  <a:srgbClr val="000000"/>
                </a:solidFill>
                <a:latin typeface="ArialMT"/>
              </a:rPr>
              <a:t>their dendritic tree</a:t>
            </a:r>
          </a:p>
          <a:p>
            <a:pPr algn="l"/>
            <a:r>
              <a:rPr lang="en-US" dirty="0">
                <a:solidFill>
                  <a:srgbClr val="000000"/>
                </a:solidFill>
                <a:latin typeface="ArialMT"/>
              </a:rPr>
              <a:t>structure;</a:t>
            </a:r>
          </a:p>
          <a:p>
            <a:pPr algn="l"/>
            <a:r>
              <a:rPr lang="en-US" dirty="0">
                <a:solidFill>
                  <a:srgbClr val="002060"/>
                </a:solidFill>
                <a:latin typeface="Wingdings-Regular"/>
              </a:rPr>
              <a:t>§ </a:t>
            </a:r>
            <a:r>
              <a:rPr lang="en-US" sz="2800" dirty="0">
                <a:solidFill>
                  <a:srgbClr val="FF0000"/>
                </a:solidFill>
                <a:latin typeface="ArialMT"/>
              </a:rPr>
              <a:t>Stellated Neurons</a:t>
            </a:r>
            <a:r>
              <a:rPr lang="en-US" sz="2800" dirty="0">
                <a:solidFill>
                  <a:srgbClr val="000000"/>
                </a:solidFill>
                <a:latin typeface="ArialMT"/>
              </a:rPr>
              <a:t>: star</a:t>
            </a:r>
          </a:p>
          <a:p>
            <a:pPr algn="l"/>
            <a:r>
              <a:rPr lang="en-US" sz="2800" dirty="0">
                <a:solidFill>
                  <a:srgbClr val="000000"/>
                </a:solidFill>
                <a:latin typeface="ArialMT"/>
              </a:rPr>
              <a:t>shaped</a:t>
            </a:r>
          </a:p>
          <a:p>
            <a:pPr algn="l"/>
            <a:r>
              <a:rPr lang="en-US" dirty="0">
                <a:solidFill>
                  <a:srgbClr val="002060"/>
                </a:solidFill>
                <a:latin typeface="Wingdings-Regular"/>
              </a:rPr>
              <a:t>§ </a:t>
            </a:r>
            <a:r>
              <a:rPr lang="en-US" sz="2800" dirty="0">
                <a:solidFill>
                  <a:srgbClr val="FF0000"/>
                </a:solidFill>
                <a:latin typeface="ArialMT"/>
              </a:rPr>
              <a:t>Pyramidal Neurons</a:t>
            </a:r>
            <a:r>
              <a:rPr lang="en-US" sz="2800" dirty="0">
                <a:solidFill>
                  <a:srgbClr val="000000"/>
                </a:solidFill>
                <a:latin typeface="ArialMT"/>
              </a:rPr>
              <a:t>:</a:t>
            </a:r>
          </a:p>
          <a:p>
            <a:pPr algn="l"/>
            <a:r>
              <a:rPr lang="en-US" sz="2800" dirty="0">
                <a:solidFill>
                  <a:srgbClr val="000000"/>
                </a:solidFill>
                <a:latin typeface="ArialMT"/>
              </a:rPr>
              <a:t>pyramid shaped.</a:t>
            </a:r>
            <a:endParaRPr lang="ar-IQ" dirty="0"/>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3520" y="0"/>
            <a:ext cx="432048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4420357"/>
      </p:ext>
    </p:extLst>
  </p:cSld>
  <p:clrMapOvr>
    <a:masterClrMapping/>
  </p:clrMapOvr>
  <mc:AlternateContent xmlns:mc="http://schemas.openxmlformats.org/markup-compatibility/2006" xmlns:p14="http://schemas.microsoft.com/office/powerpoint/2010/main">
    <mc:Choice Requires="p14">
      <p:transition spd="slow" p14:dur="2000" advTm="21084"/>
    </mc:Choice>
    <mc:Fallback xmlns="">
      <p:transition spd="slow" advTm="21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8229600" cy="4525963"/>
          </a:xfrm>
        </p:spPr>
        <p:txBody>
          <a:bodyPr>
            <a:normAutofit fontScale="70000" lnSpcReduction="20000"/>
          </a:bodyPr>
          <a:lstStyle/>
          <a:p>
            <a:pPr algn="l"/>
            <a:r>
              <a:rPr lang="en-US" sz="4800" dirty="0">
                <a:solidFill>
                  <a:srgbClr val="002060"/>
                </a:solidFill>
                <a:latin typeface="Wingdings-Regular"/>
              </a:rPr>
              <a:t>§ </a:t>
            </a:r>
            <a:r>
              <a:rPr lang="en-US" sz="4000" dirty="0">
                <a:solidFill>
                  <a:srgbClr val="000000"/>
                </a:solidFill>
                <a:latin typeface="ArialMT"/>
              </a:rPr>
              <a:t>Classification of neurons according to their</a:t>
            </a:r>
          </a:p>
          <a:p>
            <a:pPr algn="l"/>
            <a:r>
              <a:rPr lang="en-US" sz="4000" dirty="0">
                <a:solidFill>
                  <a:srgbClr val="000000"/>
                </a:solidFill>
                <a:latin typeface="ArialMT"/>
              </a:rPr>
              <a:t>axon length;</a:t>
            </a:r>
          </a:p>
          <a:p>
            <a:pPr algn="l"/>
            <a:r>
              <a:rPr lang="fr-FR" sz="4000" dirty="0">
                <a:solidFill>
                  <a:srgbClr val="002060"/>
                </a:solidFill>
                <a:latin typeface="Wingdings-Regular"/>
              </a:rPr>
              <a:t>§ </a:t>
            </a:r>
            <a:r>
              <a:rPr lang="fr-FR" sz="3600" dirty="0">
                <a:solidFill>
                  <a:srgbClr val="FF0000"/>
                </a:solidFill>
                <a:latin typeface="ArialMT"/>
              </a:rPr>
              <a:t>Golgi Type I </a:t>
            </a:r>
            <a:r>
              <a:rPr lang="fr-FR" sz="3600" dirty="0" err="1">
                <a:solidFill>
                  <a:srgbClr val="FF0000"/>
                </a:solidFill>
                <a:latin typeface="ArialMT"/>
              </a:rPr>
              <a:t>Neurons</a:t>
            </a:r>
            <a:r>
              <a:rPr lang="fr-FR" sz="3600" dirty="0">
                <a:solidFill>
                  <a:srgbClr val="000000"/>
                </a:solidFill>
                <a:latin typeface="ArialMT"/>
              </a:rPr>
              <a:t>: long axons</a:t>
            </a:r>
          </a:p>
          <a:p>
            <a:pPr algn="l"/>
            <a:r>
              <a:rPr lang="en-US" sz="3600" dirty="0">
                <a:solidFill>
                  <a:srgbClr val="002060"/>
                </a:solidFill>
                <a:latin typeface="Wingdings-Regular"/>
              </a:rPr>
              <a:t>§ </a:t>
            </a:r>
            <a:r>
              <a:rPr lang="en-US" dirty="0">
                <a:solidFill>
                  <a:srgbClr val="000000"/>
                </a:solidFill>
                <a:latin typeface="ArialMT"/>
              </a:rPr>
              <a:t>Necessary to cross the brain.</a:t>
            </a:r>
          </a:p>
          <a:p>
            <a:pPr algn="l"/>
            <a:r>
              <a:rPr lang="en-US" sz="3600" dirty="0">
                <a:solidFill>
                  <a:srgbClr val="002060"/>
                </a:solidFill>
                <a:latin typeface="Wingdings-Regular"/>
              </a:rPr>
              <a:t>§</a:t>
            </a:r>
            <a:r>
              <a:rPr lang="en-US" dirty="0">
                <a:solidFill>
                  <a:srgbClr val="000000"/>
                </a:solidFill>
                <a:latin typeface="ArialMT"/>
              </a:rPr>
              <a:t>Most </a:t>
            </a:r>
            <a:r>
              <a:rPr lang="en-US" dirty="0">
                <a:solidFill>
                  <a:srgbClr val="4F82BE"/>
                </a:solidFill>
                <a:latin typeface="ArialMT"/>
              </a:rPr>
              <a:t>pyramidal neurons </a:t>
            </a:r>
            <a:r>
              <a:rPr lang="en-US" dirty="0">
                <a:solidFill>
                  <a:srgbClr val="000000"/>
                </a:solidFill>
                <a:latin typeface="ArialMT"/>
              </a:rPr>
              <a:t>are type I.</a:t>
            </a:r>
          </a:p>
          <a:p>
            <a:pPr algn="l"/>
            <a:r>
              <a:rPr lang="en-US" sz="4000" dirty="0">
                <a:solidFill>
                  <a:srgbClr val="002060"/>
                </a:solidFill>
                <a:latin typeface="Wingdings-Regular"/>
              </a:rPr>
              <a:t>§ </a:t>
            </a:r>
            <a:r>
              <a:rPr lang="en-US" sz="3600" dirty="0">
                <a:solidFill>
                  <a:srgbClr val="FF0000"/>
                </a:solidFill>
                <a:latin typeface="ArialMT"/>
              </a:rPr>
              <a:t>Golgi Type II Neurons </a:t>
            </a:r>
            <a:r>
              <a:rPr lang="en-US" sz="3600" dirty="0">
                <a:solidFill>
                  <a:srgbClr val="000000"/>
                </a:solidFill>
                <a:latin typeface="ArialMT"/>
              </a:rPr>
              <a:t>: short axons.</a:t>
            </a:r>
          </a:p>
          <a:p>
            <a:pPr algn="l"/>
            <a:r>
              <a:rPr lang="en-US" sz="3600" dirty="0">
                <a:solidFill>
                  <a:srgbClr val="002060"/>
                </a:solidFill>
                <a:latin typeface="Wingdings-Regular"/>
              </a:rPr>
              <a:t>§ </a:t>
            </a:r>
            <a:r>
              <a:rPr lang="en-US" dirty="0">
                <a:solidFill>
                  <a:srgbClr val="000000"/>
                </a:solidFill>
                <a:latin typeface="ArialMT"/>
              </a:rPr>
              <a:t>Necessary for local circuits</a:t>
            </a:r>
          </a:p>
          <a:p>
            <a:pPr algn="l"/>
            <a:r>
              <a:rPr lang="en-US" sz="3600" dirty="0">
                <a:solidFill>
                  <a:srgbClr val="002060"/>
                </a:solidFill>
                <a:latin typeface="Wingdings-Regular"/>
              </a:rPr>
              <a:t>§</a:t>
            </a:r>
            <a:r>
              <a:rPr lang="en-US" dirty="0">
                <a:solidFill>
                  <a:srgbClr val="000000"/>
                </a:solidFill>
                <a:latin typeface="ArialMT"/>
              </a:rPr>
              <a:t>Most </a:t>
            </a:r>
            <a:r>
              <a:rPr lang="en-US" dirty="0">
                <a:solidFill>
                  <a:srgbClr val="4F82BE"/>
                </a:solidFill>
                <a:latin typeface="ArialMT"/>
              </a:rPr>
              <a:t>stellate neurons </a:t>
            </a:r>
            <a:r>
              <a:rPr lang="en-US" dirty="0">
                <a:solidFill>
                  <a:srgbClr val="000000"/>
                </a:solidFill>
                <a:latin typeface="ArialMT"/>
              </a:rPr>
              <a:t>are type II.</a:t>
            </a:r>
          </a:p>
          <a:p>
            <a:pPr algn="l"/>
            <a:r>
              <a:rPr lang="en-US" sz="3600" dirty="0">
                <a:solidFill>
                  <a:srgbClr val="002060"/>
                </a:solidFill>
                <a:latin typeface="Wingdings-Regular"/>
              </a:rPr>
              <a:t>§</a:t>
            </a:r>
            <a:r>
              <a:rPr lang="en-US" dirty="0">
                <a:solidFill>
                  <a:srgbClr val="000000"/>
                </a:solidFill>
                <a:latin typeface="ArialMT"/>
              </a:rPr>
              <a:t>Most type II are </a:t>
            </a:r>
            <a:r>
              <a:rPr lang="en-US" dirty="0" err="1">
                <a:solidFill>
                  <a:srgbClr val="4F82BE"/>
                </a:solidFill>
                <a:latin typeface="ArialMT"/>
              </a:rPr>
              <a:t>anaxonic</a:t>
            </a:r>
            <a:r>
              <a:rPr lang="en-US" dirty="0">
                <a:solidFill>
                  <a:srgbClr val="000000"/>
                </a:solidFill>
                <a:latin typeface="ArialMT"/>
              </a:rPr>
              <a:t>.</a:t>
            </a:r>
          </a:p>
          <a:p>
            <a:pPr algn="l"/>
            <a:r>
              <a:rPr lang="en-US" sz="1600" dirty="0">
                <a:solidFill>
                  <a:srgbClr val="8A8A8A"/>
                </a:solidFill>
              </a:rPr>
              <a:t>c</a:t>
            </a:r>
            <a:endParaRPr lang="ar-IQ" dirty="0"/>
          </a:p>
        </p:txBody>
      </p:sp>
      <p:pic>
        <p:nvPicPr>
          <p:cNvPr id="2" name="صوت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5295096"/>
      </p:ext>
    </p:extLst>
  </p:cSld>
  <p:clrMapOvr>
    <a:masterClrMapping/>
  </p:clrMapOvr>
  <mc:AlternateContent xmlns:mc="http://schemas.openxmlformats.org/markup-compatibility/2006" xmlns:p14="http://schemas.microsoft.com/office/powerpoint/2010/main">
    <mc:Choice Requires="p14">
      <p:transition spd="slow" p14:dur="2000" advTm="47570"/>
    </mc:Choice>
    <mc:Fallback xmlns="">
      <p:transition spd="slow" advTm="475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8229600" cy="4525963"/>
          </a:xfrm>
        </p:spPr>
        <p:txBody>
          <a:bodyPr>
            <a:normAutofit fontScale="70000" lnSpcReduction="20000"/>
          </a:bodyPr>
          <a:lstStyle/>
          <a:p>
            <a:pPr algn="l"/>
            <a:r>
              <a:rPr lang="en-US" sz="3600" dirty="0">
                <a:solidFill>
                  <a:srgbClr val="FFC100"/>
                </a:solidFill>
                <a:latin typeface="ArialMT"/>
              </a:rPr>
              <a:t>There are other classification, not</a:t>
            </a:r>
          </a:p>
          <a:p>
            <a:pPr algn="l"/>
            <a:r>
              <a:rPr lang="en-US" sz="3600" dirty="0">
                <a:solidFill>
                  <a:srgbClr val="FFC100"/>
                </a:solidFill>
                <a:latin typeface="ArialMT"/>
              </a:rPr>
              <a:t>necessarily morphological</a:t>
            </a:r>
          </a:p>
          <a:p>
            <a:pPr algn="l"/>
            <a:r>
              <a:rPr lang="en-US" sz="4000" dirty="0">
                <a:solidFill>
                  <a:srgbClr val="002060"/>
                </a:solidFill>
                <a:latin typeface="Wingdings-Regular"/>
              </a:rPr>
              <a:t>§ </a:t>
            </a:r>
            <a:r>
              <a:rPr lang="en-US" dirty="0">
                <a:solidFill>
                  <a:srgbClr val="FFC100"/>
                </a:solidFill>
                <a:latin typeface="ArialMT"/>
              </a:rPr>
              <a:t>E.g. classification according to the</a:t>
            </a:r>
          </a:p>
          <a:p>
            <a:pPr algn="l"/>
            <a:r>
              <a:rPr lang="en-US" dirty="0">
                <a:solidFill>
                  <a:srgbClr val="FFC100"/>
                </a:solidFill>
                <a:latin typeface="ArialMT"/>
              </a:rPr>
              <a:t>neurotransmitter used, electrophysiological</a:t>
            </a:r>
          </a:p>
          <a:p>
            <a:pPr algn="l"/>
            <a:r>
              <a:rPr lang="en-US" dirty="0">
                <a:solidFill>
                  <a:srgbClr val="FFC100"/>
                </a:solidFill>
                <a:latin typeface="ArialMT"/>
              </a:rPr>
              <a:t>properties, molecular characteristics, </a:t>
            </a:r>
            <a:r>
              <a:rPr lang="en-US" dirty="0" err="1">
                <a:solidFill>
                  <a:srgbClr val="FFC100"/>
                </a:solidFill>
                <a:latin typeface="ArialMT"/>
              </a:rPr>
              <a:t>etc</a:t>
            </a:r>
            <a:endParaRPr lang="en-US" dirty="0">
              <a:solidFill>
                <a:srgbClr val="FFC100"/>
              </a:solidFill>
              <a:latin typeface="ArialMT"/>
            </a:endParaRPr>
          </a:p>
          <a:p>
            <a:pPr algn="l"/>
            <a:r>
              <a:rPr lang="en-US" sz="4000" dirty="0">
                <a:solidFill>
                  <a:srgbClr val="002060"/>
                </a:solidFill>
                <a:latin typeface="Wingdings-Regular"/>
              </a:rPr>
              <a:t>§ </a:t>
            </a:r>
            <a:r>
              <a:rPr lang="en-US" dirty="0">
                <a:solidFill>
                  <a:srgbClr val="FFC100"/>
                </a:solidFill>
                <a:latin typeface="ArialMT"/>
              </a:rPr>
              <a:t>In fact, the number of types of neurons in the</a:t>
            </a:r>
          </a:p>
          <a:p>
            <a:pPr algn="l"/>
            <a:r>
              <a:rPr lang="en-US" dirty="0">
                <a:solidFill>
                  <a:srgbClr val="FFC100"/>
                </a:solidFill>
                <a:latin typeface="ArialMT"/>
              </a:rPr>
              <a:t>brain remains an open question</a:t>
            </a:r>
          </a:p>
          <a:p>
            <a:pPr algn="l"/>
            <a:r>
              <a:rPr lang="en-US" dirty="0">
                <a:solidFill>
                  <a:srgbClr val="FFC100"/>
                </a:solidFill>
                <a:latin typeface="ArialMT"/>
              </a:rPr>
              <a:t>[SharpeeTO2014].</a:t>
            </a:r>
          </a:p>
          <a:p>
            <a:pPr algn="l"/>
            <a:r>
              <a:rPr lang="en-US" sz="4000" dirty="0">
                <a:solidFill>
                  <a:srgbClr val="002060"/>
                </a:solidFill>
                <a:latin typeface="Wingdings-Regular"/>
              </a:rPr>
              <a:t>§ </a:t>
            </a:r>
            <a:r>
              <a:rPr lang="en-US" dirty="0">
                <a:solidFill>
                  <a:srgbClr val="FFC100"/>
                </a:solidFill>
                <a:latin typeface="ArialMT"/>
              </a:rPr>
              <a:t>We won’t get into further details. To know</a:t>
            </a:r>
          </a:p>
          <a:p>
            <a:pPr algn="l"/>
            <a:r>
              <a:rPr lang="en-US" dirty="0">
                <a:solidFill>
                  <a:srgbClr val="FFC100"/>
                </a:solidFill>
                <a:latin typeface="ArialMT"/>
              </a:rPr>
              <a:t>more:</a:t>
            </a:r>
          </a:p>
          <a:p>
            <a:pPr algn="l"/>
            <a:r>
              <a:rPr lang="en-US" dirty="0">
                <a:solidFill>
                  <a:srgbClr val="002060"/>
                </a:solidFill>
                <a:latin typeface="Wingdings-Regular"/>
              </a:rPr>
              <a:t>§ </a:t>
            </a:r>
            <a:r>
              <a:rPr lang="en-US" sz="2800" dirty="0" err="1">
                <a:solidFill>
                  <a:srgbClr val="FFC100"/>
                </a:solidFill>
                <a:latin typeface="ArialMT"/>
              </a:rPr>
              <a:t>Sharpee</a:t>
            </a:r>
            <a:r>
              <a:rPr lang="en-US" sz="2800" dirty="0">
                <a:solidFill>
                  <a:srgbClr val="FFC100"/>
                </a:solidFill>
                <a:latin typeface="ArialMT"/>
              </a:rPr>
              <a:t> TO (2014) Neuron 83:1329-1334]</a:t>
            </a:r>
          </a:p>
          <a:p>
            <a:pPr algn="l"/>
            <a:r>
              <a:rPr lang="en-US" sz="1400" dirty="0">
                <a:solidFill>
                  <a:srgbClr val="8A8A8A"/>
                </a:solidFill>
              </a:rPr>
              <a:t>c</a:t>
            </a:r>
            <a:endParaRPr lang="ar-IQ" dirty="0"/>
          </a:p>
        </p:txBody>
      </p:sp>
    </p:spTree>
    <p:extLst>
      <p:ext uri="{BB962C8B-B14F-4D97-AF65-F5344CB8AC3E}">
        <p14:creationId xmlns:p14="http://schemas.microsoft.com/office/powerpoint/2010/main" val="19261231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71400"/>
            <a:ext cx="8229600" cy="1143000"/>
          </a:xfrm>
        </p:spPr>
        <p:txBody>
          <a:bodyPr/>
          <a:lstStyle/>
          <a:p>
            <a:r>
              <a:rPr lang="en-US" b="1" dirty="0" smtClean="0">
                <a:solidFill>
                  <a:srgbClr val="376093"/>
                </a:solidFill>
                <a:latin typeface="Arial-BoldMT"/>
              </a:rPr>
              <a:t>BRAIN</a:t>
            </a:r>
            <a:endParaRPr lang="ar-IQ" dirty="0"/>
          </a:p>
        </p:txBody>
      </p:sp>
      <p:sp>
        <p:nvSpPr>
          <p:cNvPr id="3" name="عنصر نائب للمحتوى 2"/>
          <p:cNvSpPr>
            <a:spLocks noGrp="1"/>
          </p:cNvSpPr>
          <p:nvPr>
            <p:ph idx="1"/>
          </p:nvPr>
        </p:nvSpPr>
        <p:spPr>
          <a:xfrm>
            <a:off x="179512" y="1484784"/>
            <a:ext cx="8229600" cy="4525963"/>
          </a:xfrm>
        </p:spPr>
        <p:txBody>
          <a:bodyPr/>
          <a:lstStyle/>
          <a:p>
            <a:r>
              <a:rPr lang="ar-IQ" dirty="0" smtClean="0">
                <a:solidFill>
                  <a:srgbClr val="376093"/>
                </a:solidFill>
                <a:latin typeface="ArialMT"/>
              </a:rPr>
              <a:t>                              </a:t>
            </a:r>
            <a:endParaRPr lang="ar-IQ" dirty="0"/>
          </a:p>
        </p:txBody>
      </p:sp>
      <p:sp>
        <p:nvSpPr>
          <p:cNvPr id="4" name="مستطيل 3"/>
          <p:cNvSpPr/>
          <p:nvPr/>
        </p:nvSpPr>
        <p:spPr>
          <a:xfrm>
            <a:off x="683568" y="474345"/>
            <a:ext cx="4572000" cy="5909310"/>
          </a:xfrm>
          <a:prstGeom prst="rect">
            <a:avLst/>
          </a:prstGeom>
        </p:spPr>
        <p:txBody>
          <a:bodyPr>
            <a:spAutoFit/>
          </a:bodyPr>
          <a:lstStyle/>
          <a:p>
            <a:r>
              <a:rPr lang="en-US" dirty="0" smtClean="0"/>
              <a:t>Brain                                                                         </a:t>
            </a:r>
            <a:endParaRPr lang="en-US" dirty="0"/>
          </a:p>
          <a:p>
            <a:r>
              <a:rPr lang="en-US" dirty="0"/>
              <a:t>The brain is one of the important, largest and central organ of the human nervous system. It is the control unit of the nervous system, which helps us in discovering new things, remembering and understanding, making decisions, and a lot more. It is enclosed within the skull, which provides frontal, lateral and dorsal protection. The human brain is composed of three major parts:</a:t>
            </a:r>
          </a:p>
          <a:p>
            <a:endParaRPr lang="en-US" dirty="0"/>
          </a:p>
          <a:p>
            <a:r>
              <a:rPr lang="en-US" dirty="0"/>
              <a:t>1.Forebrain: The anterior part of the brain, consists of Cerebrum, Hypothalamus and Thalamus.</a:t>
            </a:r>
          </a:p>
          <a:p>
            <a:endParaRPr lang="en-US" dirty="0"/>
          </a:p>
          <a:p>
            <a:r>
              <a:rPr lang="en-US" dirty="0"/>
              <a:t>2.Midbrain: The smaller and central part of the brainstem, consists of </a:t>
            </a:r>
            <a:r>
              <a:rPr lang="en-US" dirty="0" err="1"/>
              <a:t>Tectum</a:t>
            </a:r>
            <a:r>
              <a:rPr lang="en-US" dirty="0"/>
              <a:t> and </a:t>
            </a:r>
            <a:r>
              <a:rPr lang="en-US" dirty="0" err="1"/>
              <a:t>Tegmentum</a:t>
            </a:r>
            <a:r>
              <a:rPr lang="en-US" dirty="0"/>
              <a:t>.</a:t>
            </a:r>
          </a:p>
          <a:p>
            <a:endParaRPr lang="en-US" dirty="0"/>
          </a:p>
          <a:p>
            <a:r>
              <a:rPr lang="en-US" dirty="0"/>
              <a:t>3.Hindbrain: The central region of the brain, composed of Cerebellum, Medulla and Pons.</a:t>
            </a:r>
          </a:p>
          <a:p>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7" y="692694"/>
            <a:ext cx="3707904" cy="607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033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40000" lnSpcReduction="20000"/>
          </a:bodyPr>
          <a:lstStyle/>
          <a:p>
            <a:pPr algn="l"/>
            <a:r>
              <a:rPr lang="en-US" sz="4000" b="1" dirty="0">
                <a:solidFill>
                  <a:srgbClr val="FF0000"/>
                </a:solidFill>
                <a:latin typeface="Arial-BoldMT"/>
              </a:rPr>
              <a:t>Reduction </a:t>
            </a:r>
            <a:r>
              <a:rPr lang="en-US" sz="4000" dirty="0">
                <a:solidFill>
                  <a:srgbClr val="000000"/>
                </a:solidFill>
                <a:latin typeface="ArialMT"/>
              </a:rPr>
              <a:t>is a gain of electrons</a:t>
            </a:r>
          </a:p>
          <a:p>
            <a:pPr algn="l"/>
            <a:r>
              <a:rPr lang="en-US" sz="4000" dirty="0">
                <a:solidFill>
                  <a:srgbClr val="002060"/>
                </a:solidFill>
                <a:latin typeface="Wingdings-Regular"/>
              </a:rPr>
              <a:t>§ </a:t>
            </a:r>
            <a:r>
              <a:rPr lang="en-US" dirty="0">
                <a:solidFill>
                  <a:srgbClr val="000000"/>
                </a:solidFill>
                <a:latin typeface="ArialMT"/>
              </a:rPr>
              <a:t>Originally meant </a:t>
            </a:r>
            <a:r>
              <a:rPr lang="en-US" dirty="0">
                <a:solidFill>
                  <a:srgbClr val="4F82BE"/>
                </a:solidFill>
                <a:latin typeface="ArialMT"/>
              </a:rPr>
              <a:t>loss of oxygen</a:t>
            </a:r>
            <a:r>
              <a:rPr lang="en-US" dirty="0">
                <a:solidFill>
                  <a:srgbClr val="000000"/>
                </a:solidFill>
                <a:latin typeface="ArialMT"/>
              </a:rPr>
              <a:t>, and</a:t>
            </a:r>
          </a:p>
          <a:p>
            <a:pPr algn="l"/>
            <a:r>
              <a:rPr lang="en-US" dirty="0">
                <a:solidFill>
                  <a:srgbClr val="000000"/>
                </a:solidFill>
                <a:latin typeface="ArialMT"/>
              </a:rPr>
              <a:t>then </a:t>
            </a:r>
            <a:r>
              <a:rPr lang="en-US" dirty="0" err="1">
                <a:solidFill>
                  <a:srgbClr val="000000"/>
                </a:solidFill>
                <a:latin typeface="ArialMT"/>
              </a:rPr>
              <a:t>generalised</a:t>
            </a:r>
            <a:r>
              <a:rPr lang="en-US" dirty="0">
                <a:solidFill>
                  <a:srgbClr val="000000"/>
                </a:solidFill>
                <a:latin typeface="ArialMT"/>
              </a:rPr>
              <a:t> to gain of</a:t>
            </a:r>
          </a:p>
          <a:p>
            <a:pPr algn="l"/>
            <a:r>
              <a:rPr lang="en-US" dirty="0">
                <a:solidFill>
                  <a:srgbClr val="000000"/>
                </a:solidFill>
                <a:latin typeface="ArialMT"/>
              </a:rPr>
              <a:t>electrons.</a:t>
            </a:r>
          </a:p>
          <a:p>
            <a:pPr algn="l"/>
            <a:r>
              <a:rPr lang="en-US" sz="4000" dirty="0">
                <a:solidFill>
                  <a:srgbClr val="002060"/>
                </a:solidFill>
                <a:latin typeface="Wingdings-Regular"/>
              </a:rPr>
              <a:t>§ </a:t>
            </a:r>
            <a:r>
              <a:rPr lang="en-US" dirty="0">
                <a:solidFill>
                  <a:srgbClr val="000000"/>
                </a:solidFill>
                <a:latin typeface="ArialMT"/>
              </a:rPr>
              <a:t>Reducing agents remove oxygen</a:t>
            </a:r>
          </a:p>
          <a:p>
            <a:pPr algn="l"/>
            <a:r>
              <a:rPr lang="en-US" dirty="0">
                <a:solidFill>
                  <a:srgbClr val="000000"/>
                </a:solidFill>
                <a:latin typeface="ArialMT"/>
              </a:rPr>
              <a:t>from another substance (the agent</a:t>
            </a:r>
          </a:p>
          <a:p>
            <a:pPr algn="l"/>
            <a:r>
              <a:rPr lang="en-US" dirty="0">
                <a:solidFill>
                  <a:srgbClr val="000000"/>
                </a:solidFill>
                <a:latin typeface="ArialMT"/>
              </a:rPr>
              <a:t>losses electrons)</a:t>
            </a:r>
          </a:p>
          <a:p>
            <a:pPr algn="l"/>
            <a:r>
              <a:rPr lang="en-US" sz="4400" dirty="0">
                <a:solidFill>
                  <a:srgbClr val="002060"/>
                </a:solidFill>
                <a:latin typeface="Wingdings-Regular"/>
              </a:rPr>
              <a:t>§ </a:t>
            </a:r>
            <a:r>
              <a:rPr lang="en-US" sz="4000" b="1" dirty="0">
                <a:solidFill>
                  <a:srgbClr val="FF0000"/>
                </a:solidFill>
                <a:latin typeface="Arial-BoldMT"/>
              </a:rPr>
              <a:t>Oxidation </a:t>
            </a:r>
            <a:r>
              <a:rPr lang="en-US" sz="4000" dirty="0">
                <a:solidFill>
                  <a:srgbClr val="000000"/>
                </a:solidFill>
                <a:latin typeface="ArialMT"/>
              </a:rPr>
              <a:t>is a loss of electrons</a:t>
            </a:r>
          </a:p>
          <a:p>
            <a:pPr algn="l"/>
            <a:r>
              <a:rPr lang="en-US" sz="4000" dirty="0">
                <a:solidFill>
                  <a:srgbClr val="002060"/>
                </a:solidFill>
                <a:latin typeface="Wingdings-Regular"/>
              </a:rPr>
              <a:t>§ </a:t>
            </a:r>
            <a:r>
              <a:rPr lang="en-US" dirty="0">
                <a:solidFill>
                  <a:srgbClr val="000000"/>
                </a:solidFill>
                <a:latin typeface="ArialMT"/>
              </a:rPr>
              <a:t>Originally meant </a:t>
            </a:r>
            <a:r>
              <a:rPr lang="en-US" dirty="0">
                <a:solidFill>
                  <a:srgbClr val="4F82BE"/>
                </a:solidFill>
                <a:latin typeface="ArialMT"/>
              </a:rPr>
              <a:t>gain of oxygen</a:t>
            </a:r>
            <a:r>
              <a:rPr lang="en-US" dirty="0">
                <a:solidFill>
                  <a:srgbClr val="000000"/>
                </a:solidFill>
                <a:latin typeface="ArialMT"/>
              </a:rPr>
              <a:t>, and</a:t>
            </a:r>
          </a:p>
          <a:p>
            <a:pPr algn="l"/>
            <a:r>
              <a:rPr lang="en-US" dirty="0">
                <a:solidFill>
                  <a:srgbClr val="000000"/>
                </a:solidFill>
                <a:latin typeface="ArialMT"/>
              </a:rPr>
              <a:t>then </a:t>
            </a:r>
            <a:r>
              <a:rPr lang="en-US" dirty="0" err="1">
                <a:solidFill>
                  <a:srgbClr val="000000"/>
                </a:solidFill>
                <a:latin typeface="ArialMT"/>
              </a:rPr>
              <a:t>generalised</a:t>
            </a:r>
            <a:r>
              <a:rPr lang="en-US" dirty="0">
                <a:solidFill>
                  <a:srgbClr val="000000"/>
                </a:solidFill>
                <a:latin typeface="ArialMT"/>
              </a:rPr>
              <a:t> to loss of electrons.</a:t>
            </a:r>
          </a:p>
          <a:p>
            <a:pPr algn="l"/>
            <a:r>
              <a:rPr lang="en-US" sz="4000" dirty="0">
                <a:solidFill>
                  <a:srgbClr val="002060"/>
                </a:solidFill>
                <a:latin typeface="Wingdings-Regular"/>
              </a:rPr>
              <a:t>§ </a:t>
            </a:r>
            <a:r>
              <a:rPr lang="en-US" dirty="0" err="1">
                <a:solidFill>
                  <a:srgbClr val="000000"/>
                </a:solidFill>
                <a:latin typeface="ArialMT"/>
              </a:rPr>
              <a:t>Oxidising</a:t>
            </a:r>
            <a:r>
              <a:rPr lang="en-US" dirty="0">
                <a:solidFill>
                  <a:srgbClr val="000000"/>
                </a:solidFill>
                <a:latin typeface="ArialMT"/>
              </a:rPr>
              <a:t> agents give oxygen to</a:t>
            </a:r>
          </a:p>
          <a:p>
            <a:pPr algn="l"/>
            <a:r>
              <a:rPr lang="en-US" dirty="0">
                <a:solidFill>
                  <a:srgbClr val="000000"/>
                </a:solidFill>
                <a:latin typeface="ArialMT"/>
              </a:rPr>
              <a:t>another substance (the agent gains</a:t>
            </a:r>
          </a:p>
          <a:p>
            <a:pPr algn="l"/>
            <a:r>
              <a:rPr lang="en-US" dirty="0">
                <a:solidFill>
                  <a:srgbClr val="000000"/>
                </a:solidFill>
                <a:latin typeface="ArialMT"/>
              </a:rPr>
              <a:t>electrons)</a:t>
            </a:r>
          </a:p>
          <a:p>
            <a:pPr algn="l"/>
            <a:r>
              <a:rPr lang="en-US" sz="4400" dirty="0">
                <a:solidFill>
                  <a:srgbClr val="002060"/>
                </a:solidFill>
                <a:latin typeface="Wingdings-Regular"/>
              </a:rPr>
              <a:t>§ </a:t>
            </a:r>
            <a:r>
              <a:rPr lang="en-US" sz="4000" b="1" dirty="0">
                <a:solidFill>
                  <a:srgbClr val="FF0000"/>
                </a:solidFill>
                <a:latin typeface="Arial-BoldMT"/>
              </a:rPr>
              <a:t>Redox</a:t>
            </a:r>
            <a:r>
              <a:rPr lang="en-US" sz="4000" dirty="0">
                <a:solidFill>
                  <a:srgbClr val="000000"/>
                </a:solidFill>
                <a:latin typeface="ArialMT"/>
              </a:rPr>
              <a:t>: An oxidation-reduction</a:t>
            </a:r>
          </a:p>
          <a:p>
            <a:pPr algn="l"/>
            <a:r>
              <a:rPr lang="en-US" sz="4000" dirty="0">
                <a:solidFill>
                  <a:srgbClr val="000000"/>
                </a:solidFill>
                <a:latin typeface="ArialMT"/>
              </a:rPr>
              <a:t>reaction</a:t>
            </a:r>
          </a:p>
          <a:p>
            <a:pPr algn="l"/>
            <a:r>
              <a:rPr lang="en-US" sz="4000" dirty="0">
                <a:solidFill>
                  <a:srgbClr val="002060"/>
                </a:solidFill>
                <a:latin typeface="Wingdings-Regular"/>
              </a:rPr>
              <a:t>§ </a:t>
            </a:r>
            <a:r>
              <a:rPr lang="en-US" dirty="0">
                <a:solidFill>
                  <a:srgbClr val="000000"/>
                </a:solidFill>
                <a:latin typeface="ArialMT"/>
              </a:rPr>
              <a:t>There cannot be an oxidation</a:t>
            </a:r>
          </a:p>
          <a:p>
            <a:pPr algn="l"/>
            <a:r>
              <a:rPr lang="en-US" dirty="0">
                <a:solidFill>
                  <a:srgbClr val="000000"/>
                </a:solidFill>
                <a:latin typeface="ArialMT"/>
              </a:rPr>
              <a:t>reaction without a reduction reaction</a:t>
            </a:r>
          </a:p>
          <a:p>
            <a:pPr algn="l"/>
            <a:r>
              <a:rPr lang="en-US" dirty="0">
                <a:solidFill>
                  <a:srgbClr val="000000"/>
                </a:solidFill>
                <a:latin typeface="ArialMT"/>
              </a:rPr>
              <a:t>happening simultaneously.</a:t>
            </a:r>
          </a:p>
          <a:p>
            <a:pPr algn="l"/>
            <a:r>
              <a:rPr lang="en-US" sz="2800" dirty="0">
                <a:solidFill>
                  <a:srgbClr val="8A8A8A"/>
                </a:solidFill>
              </a:rPr>
              <a:t>c</a:t>
            </a:r>
            <a:endParaRPr lang="ar-IQ" dirty="0"/>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7713" y="1"/>
            <a:ext cx="5108575" cy="1412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3927" y="1909763"/>
            <a:ext cx="5112569"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صوت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61223411"/>
      </p:ext>
    </p:extLst>
  </p:cSld>
  <p:clrMapOvr>
    <a:masterClrMapping/>
  </p:clrMapOvr>
  <mc:AlternateContent xmlns:mc="http://schemas.openxmlformats.org/markup-compatibility/2006" xmlns:p14="http://schemas.microsoft.com/office/powerpoint/2010/main">
    <mc:Choice Requires="p14">
      <p:transition spd="slow" p14:dur="2000" advTm="58624"/>
    </mc:Choice>
    <mc:Fallback xmlns="">
      <p:transition spd="slow" advTm="5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8229600" cy="4525963"/>
          </a:xfrm>
        </p:spPr>
        <p:txBody>
          <a:bodyPr>
            <a:normAutofit fontScale="85000" lnSpcReduction="20000"/>
          </a:bodyPr>
          <a:lstStyle/>
          <a:p>
            <a:pPr algn="l"/>
            <a:r>
              <a:rPr lang="en-US" sz="3800" dirty="0">
                <a:solidFill>
                  <a:srgbClr val="376093"/>
                </a:solidFill>
                <a:latin typeface="ArialMT"/>
              </a:rPr>
              <a:t>Respiration</a:t>
            </a:r>
          </a:p>
          <a:p>
            <a:pPr algn="l"/>
            <a:r>
              <a:rPr lang="en-US" sz="3800" dirty="0">
                <a:solidFill>
                  <a:srgbClr val="002060"/>
                </a:solidFill>
                <a:latin typeface="Wingdings-Regular"/>
              </a:rPr>
              <a:t>§ </a:t>
            </a:r>
            <a:r>
              <a:rPr lang="en-US" b="1" dirty="0">
                <a:solidFill>
                  <a:srgbClr val="FF0000"/>
                </a:solidFill>
                <a:latin typeface="Arial-BoldMT"/>
              </a:rPr>
              <a:t>(Cellular) respiration </a:t>
            </a:r>
            <a:r>
              <a:rPr lang="en-US" dirty="0">
                <a:solidFill>
                  <a:srgbClr val="000000"/>
                </a:solidFill>
                <a:latin typeface="ArialMT"/>
              </a:rPr>
              <a:t>is the set of metabolic</a:t>
            </a:r>
          </a:p>
          <a:p>
            <a:pPr algn="l"/>
            <a:r>
              <a:rPr lang="en-US" dirty="0">
                <a:solidFill>
                  <a:srgbClr val="000000"/>
                </a:solidFill>
                <a:latin typeface="ArialMT"/>
              </a:rPr>
              <a:t>reactions by which nutrients are converted</a:t>
            </a:r>
          </a:p>
          <a:p>
            <a:pPr algn="l"/>
            <a:r>
              <a:rPr lang="en-US" dirty="0">
                <a:solidFill>
                  <a:srgbClr val="000000"/>
                </a:solidFill>
                <a:latin typeface="ArialMT"/>
              </a:rPr>
              <a:t>into </a:t>
            </a:r>
            <a:r>
              <a:rPr lang="en-US" dirty="0">
                <a:solidFill>
                  <a:srgbClr val="4F82BE"/>
                </a:solidFill>
                <a:latin typeface="ArialMT"/>
              </a:rPr>
              <a:t>energy </a:t>
            </a:r>
            <a:r>
              <a:rPr lang="en-US" dirty="0">
                <a:solidFill>
                  <a:srgbClr val="000000"/>
                </a:solidFill>
                <a:latin typeface="ArialMT"/>
              </a:rPr>
              <a:t>in a cell.</a:t>
            </a:r>
          </a:p>
          <a:p>
            <a:pPr algn="l"/>
            <a:r>
              <a:rPr lang="en-US" sz="3300" dirty="0">
                <a:solidFill>
                  <a:srgbClr val="002060"/>
                </a:solidFill>
                <a:latin typeface="Wingdings-Regular"/>
              </a:rPr>
              <a:t>§ </a:t>
            </a:r>
            <a:r>
              <a:rPr lang="en-US" sz="2800" dirty="0">
                <a:solidFill>
                  <a:srgbClr val="000000"/>
                </a:solidFill>
                <a:latin typeface="ArialMT"/>
              </a:rPr>
              <a:t>It can be </a:t>
            </a:r>
            <a:r>
              <a:rPr lang="en-US" sz="2800" dirty="0">
                <a:solidFill>
                  <a:srgbClr val="FF0000"/>
                </a:solidFill>
                <a:latin typeface="ArialMT"/>
              </a:rPr>
              <a:t>aerobic </a:t>
            </a:r>
            <a:r>
              <a:rPr lang="en-US" sz="2800" dirty="0">
                <a:solidFill>
                  <a:srgbClr val="000000"/>
                </a:solidFill>
                <a:latin typeface="ArialMT"/>
              </a:rPr>
              <a:t>(with oxygen) or </a:t>
            </a:r>
            <a:r>
              <a:rPr lang="en-US" sz="2800" dirty="0">
                <a:solidFill>
                  <a:srgbClr val="FF0000"/>
                </a:solidFill>
                <a:latin typeface="ArialMT"/>
              </a:rPr>
              <a:t>anaerobic</a:t>
            </a:r>
          </a:p>
          <a:p>
            <a:pPr algn="l"/>
            <a:r>
              <a:rPr lang="en-US" sz="2800" dirty="0">
                <a:solidFill>
                  <a:srgbClr val="000000"/>
                </a:solidFill>
                <a:latin typeface="ArialMT"/>
              </a:rPr>
              <a:t>(without oxygen)</a:t>
            </a:r>
          </a:p>
          <a:p>
            <a:pPr algn="l"/>
            <a:r>
              <a:rPr lang="en-US" sz="3300" dirty="0">
                <a:solidFill>
                  <a:srgbClr val="002060"/>
                </a:solidFill>
                <a:latin typeface="Wingdings-Regular"/>
              </a:rPr>
              <a:t>§ </a:t>
            </a:r>
            <a:r>
              <a:rPr lang="en-US" sz="2800" dirty="0">
                <a:solidFill>
                  <a:srgbClr val="000000"/>
                </a:solidFill>
                <a:latin typeface="ArialMT"/>
              </a:rPr>
              <a:t>It involves redox reactions</a:t>
            </a:r>
          </a:p>
          <a:p>
            <a:pPr algn="l"/>
            <a:r>
              <a:rPr lang="en-US" sz="3800" dirty="0">
                <a:solidFill>
                  <a:srgbClr val="002060"/>
                </a:solidFill>
                <a:latin typeface="Wingdings-Regular"/>
              </a:rPr>
              <a:t>§ </a:t>
            </a:r>
            <a:r>
              <a:rPr lang="en-US" b="1" dirty="0">
                <a:solidFill>
                  <a:srgbClr val="FF0000"/>
                </a:solidFill>
                <a:latin typeface="Arial-BoldMT"/>
              </a:rPr>
              <a:t>(Physiological) respiration </a:t>
            </a:r>
            <a:r>
              <a:rPr lang="en-US" dirty="0">
                <a:solidFill>
                  <a:srgbClr val="000000"/>
                </a:solidFill>
                <a:latin typeface="ArialMT"/>
              </a:rPr>
              <a:t>refers to the</a:t>
            </a:r>
          </a:p>
          <a:p>
            <a:pPr algn="l"/>
            <a:r>
              <a:rPr lang="en-US" dirty="0">
                <a:solidFill>
                  <a:srgbClr val="4F82BE"/>
                </a:solidFill>
                <a:latin typeface="ArialMT"/>
              </a:rPr>
              <a:t>transport of oxygen </a:t>
            </a:r>
            <a:r>
              <a:rPr lang="en-US" dirty="0">
                <a:solidFill>
                  <a:srgbClr val="000000"/>
                </a:solidFill>
                <a:latin typeface="ArialMT"/>
              </a:rPr>
              <a:t>and carbon dioxide</a:t>
            </a:r>
          </a:p>
          <a:p>
            <a:pPr algn="l"/>
            <a:r>
              <a:rPr lang="en-US" dirty="0">
                <a:solidFill>
                  <a:srgbClr val="000000"/>
                </a:solidFill>
                <a:latin typeface="ArialMT"/>
              </a:rPr>
              <a:t>between cells and the external environment</a:t>
            </a:r>
            <a:endParaRPr lang="ar-IQ" dirty="0"/>
          </a:p>
        </p:txBody>
      </p:sp>
      <p:pic>
        <p:nvPicPr>
          <p:cNvPr id="4" name="صوت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1770478"/>
      </p:ext>
    </p:extLst>
  </p:cSld>
  <p:clrMapOvr>
    <a:masterClrMapping/>
  </p:clrMapOvr>
  <mc:AlternateContent xmlns:mc="http://schemas.openxmlformats.org/markup-compatibility/2006" xmlns:p14="http://schemas.microsoft.com/office/powerpoint/2010/main">
    <mc:Choice Requires="p14">
      <p:transition spd="slow" p14:dur="2000" advTm="41414"/>
    </mc:Choice>
    <mc:Fallback xmlns="">
      <p:transition spd="slow" advTm="41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solidFill>
                  <a:srgbClr val="376093"/>
                </a:solidFill>
                <a:latin typeface="ArialMT"/>
              </a:rPr>
              <a:t>Respiration</a:t>
            </a:r>
            <a:endParaRPr lang="ar-IQ" dirty="0"/>
          </a:p>
        </p:txBody>
      </p:sp>
      <p:sp>
        <p:nvSpPr>
          <p:cNvPr id="3" name="عنصر نائب للمحتوى 2"/>
          <p:cNvSpPr>
            <a:spLocks noGrp="1"/>
          </p:cNvSpPr>
          <p:nvPr>
            <p:ph idx="1"/>
          </p:nvPr>
        </p:nvSpPr>
        <p:spPr/>
        <p:txBody>
          <a:bodyPr>
            <a:normAutofit fontScale="40000" lnSpcReduction="20000"/>
          </a:bodyPr>
          <a:lstStyle/>
          <a:p>
            <a:pPr algn="l"/>
            <a:r>
              <a:rPr lang="en-US" sz="3600" dirty="0">
                <a:solidFill>
                  <a:srgbClr val="FF0000"/>
                </a:solidFill>
                <a:latin typeface="ArialMT"/>
              </a:rPr>
              <a:t>Adenosine triphosphate (ATP) </a:t>
            </a:r>
            <a:r>
              <a:rPr lang="en-US" sz="3600" dirty="0">
                <a:solidFill>
                  <a:srgbClr val="000000"/>
                </a:solidFill>
                <a:latin typeface="ArialMT"/>
              </a:rPr>
              <a:t>is the basic</a:t>
            </a:r>
          </a:p>
          <a:p>
            <a:pPr algn="l"/>
            <a:r>
              <a:rPr lang="en-US" sz="3600" dirty="0">
                <a:solidFill>
                  <a:srgbClr val="000000"/>
                </a:solidFill>
                <a:latin typeface="ArialMT"/>
              </a:rPr>
              <a:t>molecule for energy storing, transport and</a:t>
            </a:r>
          </a:p>
          <a:p>
            <a:pPr algn="l"/>
            <a:r>
              <a:rPr lang="en-US" sz="3600" dirty="0">
                <a:solidFill>
                  <a:srgbClr val="000000"/>
                </a:solidFill>
                <a:latin typeface="ArialMT"/>
              </a:rPr>
              <a:t>release in cells.</a:t>
            </a:r>
          </a:p>
          <a:p>
            <a:pPr algn="l"/>
            <a:r>
              <a:rPr lang="en-US" sz="3600" dirty="0">
                <a:solidFill>
                  <a:srgbClr val="002060"/>
                </a:solidFill>
                <a:latin typeface="Wingdings-Regular"/>
              </a:rPr>
              <a:t>§ </a:t>
            </a:r>
            <a:r>
              <a:rPr lang="en-US" dirty="0">
                <a:solidFill>
                  <a:srgbClr val="4F82BE"/>
                </a:solidFill>
                <a:latin typeface="ArialMT"/>
              </a:rPr>
              <a:t>Energy storing</a:t>
            </a:r>
            <a:r>
              <a:rPr lang="en-US" dirty="0">
                <a:solidFill>
                  <a:srgbClr val="000000"/>
                </a:solidFill>
                <a:latin typeface="ArialMT"/>
              </a:rPr>
              <a:t>: During cellular respiration glucose</a:t>
            </a:r>
          </a:p>
          <a:p>
            <a:pPr algn="l"/>
            <a:r>
              <a:rPr lang="en-US" dirty="0">
                <a:solidFill>
                  <a:srgbClr val="000000"/>
                </a:solidFill>
                <a:latin typeface="ArialMT"/>
              </a:rPr>
              <a:t>and oxygen are converted into </a:t>
            </a:r>
            <a:r>
              <a:rPr lang="en-US" dirty="0">
                <a:solidFill>
                  <a:srgbClr val="FF0000"/>
                </a:solidFill>
                <a:latin typeface="ArialMT"/>
              </a:rPr>
              <a:t>adenosine</a:t>
            </a:r>
          </a:p>
          <a:p>
            <a:pPr algn="l"/>
            <a:r>
              <a:rPr lang="en-US" dirty="0">
                <a:solidFill>
                  <a:srgbClr val="FF0000"/>
                </a:solidFill>
                <a:latin typeface="ArialMT"/>
              </a:rPr>
              <a:t>triphosphate (ATP)</a:t>
            </a:r>
            <a:r>
              <a:rPr lang="en-US" dirty="0">
                <a:solidFill>
                  <a:srgbClr val="000000"/>
                </a:solidFill>
                <a:latin typeface="ArialMT"/>
              </a:rPr>
              <a:t>, and produce carbon dioxide</a:t>
            </a:r>
          </a:p>
          <a:p>
            <a:pPr algn="l"/>
            <a:r>
              <a:rPr lang="en-US" dirty="0" smtClean="0">
                <a:solidFill>
                  <a:srgbClr val="000000"/>
                </a:solidFill>
                <a:latin typeface="ArialMT"/>
              </a:rPr>
              <a:t>as a waste product.</a:t>
            </a:r>
          </a:p>
          <a:p>
            <a:pPr algn="l"/>
            <a:r>
              <a:rPr lang="en-US" sz="3600" dirty="0" smtClean="0">
                <a:solidFill>
                  <a:srgbClr val="002060"/>
                </a:solidFill>
                <a:latin typeface="Wingdings-Regular"/>
              </a:rPr>
              <a:t>§ </a:t>
            </a:r>
            <a:r>
              <a:rPr lang="en-US" sz="2800" dirty="0">
                <a:solidFill>
                  <a:srgbClr val="000000"/>
                </a:solidFill>
                <a:latin typeface="ArialMT"/>
              </a:rPr>
              <a:t>ATP can be produced by redox reactions using</a:t>
            </a:r>
          </a:p>
          <a:p>
            <a:pPr algn="l"/>
            <a:r>
              <a:rPr lang="en-US" sz="2800" dirty="0">
                <a:solidFill>
                  <a:srgbClr val="000000"/>
                </a:solidFill>
                <a:latin typeface="ArialMT"/>
              </a:rPr>
              <a:t>simple and complex sugars (carbohydrates) or</a:t>
            </a:r>
          </a:p>
          <a:p>
            <a:pPr algn="l"/>
            <a:r>
              <a:rPr lang="en-US" sz="2800" dirty="0">
                <a:solidFill>
                  <a:srgbClr val="000000"/>
                </a:solidFill>
                <a:latin typeface="ArialMT"/>
              </a:rPr>
              <a:t>lipids as an energy source</a:t>
            </a:r>
          </a:p>
          <a:p>
            <a:pPr algn="l"/>
            <a:r>
              <a:rPr lang="en-US" sz="3600" dirty="0">
                <a:solidFill>
                  <a:srgbClr val="002060"/>
                </a:solidFill>
                <a:latin typeface="Wingdings-Regular"/>
              </a:rPr>
              <a:t>§ </a:t>
            </a:r>
            <a:r>
              <a:rPr lang="en-US" dirty="0">
                <a:solidFill>
                  <a:srgbClr val="4F82BE"/>
                </a:solidFill>
                <a:latin typeface="ArialMT"/>
              </a:rPr>
              <a:t>Energy transport</a:t>
            </a:r>
            <a:r>
              <a:rPr lang="en-US" dirty="0">
                <a:solidFill>
                  <a:srgbClr val="000000"/>
                </a:solidFill>
                <a:latin typeface="ArialMT"/>
              </a:rPr>
              <a:t>: ATP transports chemical energy</a:t>
            </a:r>
          </a:p>
          <a:p>
            <a:pPr algn="l"/>
            <a:r>
              <a:rPr lang="en-US" dirty="0">
                <a:solidFill>
                  <a:srgbClr val="000000"/>
                </a:solidFill>
                <a:latin typeface="ArialMT"/>
              </a:rPr>
              <a:t>within cells for metabolism.</a:t>
            </a:r>
          </a:p>
          <a:p>
            <a:pPr algn="l"/>
            <a:r>
              <a:rPr lang="en-US" sz="3600" dirty="0">
                <a:solidFill>
                  <a:srgbClr val="002060"/>
                </a:solidFill>
                <a:latin typeface="Wingdings-Regular"/>
              </a:rPr>
              <a:t>§ </a:t>
            </a:r>
            <a:r>
              <a:rPr lang="en-US" sz="2800" dirty="0">
                <a:solidFill>
                  <a:srgbClr val="000000"/>
                </a:solidFill>
                <a:latin typeface="ArialMT"/>
              </a:rPr>
              <a:t>It does so by either “navigating” in the</a:t>
            </a:r>
          </a:p>
          <a:p>
            <a:pPr algn="l"/>
            <a:r>
              <a:rPr lang="en-US" sz="2800" dirty="0">
                <a:solidFill>
                  <a:srgbClr val="000000"/>
                </a:solidFill>
                <a:latin typeface="ArialMT"/>
              </a:rPr>
              <a:t>cytoplasm, or by moving substances across cell</a:t>
            </a:r>
          </a:p>
          <a:p>
            <a:pPr algn="l"/>
            <a:r>
              <a:rPr lang="en-US" sz="2800" dirty="0">
                <a:solidFill>
                  <a:srgbClr val="000000"/>
                </a:solidFill>
                <a:latin typeface="ArialMT"/>
              </a:rPr>
              <a:t>membranes.</a:t>
            </a:r>
          </a:p>
          <a:p>
            <a:pPr algn="l"/>
            <a:r>
              <a:rPr lang="en-US" sz="3600" dirty="0">
                <a:solidFill>
                  <a:srgbClr val="002060"/>
                </a:solidFill>
                <a:latin typeface="Wingdings-Regular"/>
              </a:rPr>
              <a:t>§ </a:t>
            </a:r>
            <a:r>
              <a:rPr lang="en-US" dirty="0">
                <a:solidFill>
                  <a:srgbClr val="4F82BE"/>
                </a:solidFill>
                <a:latin typeface="ArialMT"/>
              </a:rPr>
              <a:t>Energy release</a:t>
            </a:r>
            <a:r>
              <a:rPr lang="en-US" dirty="0">
                <a:solidFill>
                  <a:srgbClr val="000000"/>
                </a:solidFill>
                <a:latin typeface="ArialMT"/>
              </a:rPr>
              <a:t>: Energy stored in ATP may be</a:t>
            </a:r>
          </a:p>
          <a:p>
            <a:pPr algn="l"/>
            <a:r>
              <a:rPr lang="en-US" dirty="0">
                <a:solidFill>
                  <a:srgbClr val="000000"/>
                </a:solidFill>
                <a:latin typeface="ArialMT"/>
              </a:rPr>
              <a:t>released upon hydrolysis (adding a </a:t>
            </a:r>
            <a:r>
              <a:rPr lang="en-US" dirty="0" err="1">
                <a:solidFill>
                  <a:srgbClr val="000000"/>
                </a:solidFill>
                <a:latin typeface="ArialMT"/>
              </a:rPr>
              <a:t>molacule</a:t>
            </a:r>
            <a:r>
              <a:rPr lang="en-US" dirty="0">
                <a:solidFill>
                  <a:srgbClr val="000000"/>
                </a:solidFill>
                <a:latin typeface="ArialMT"/>
              </a:rPr>
              <a:t> of</a:t>
            </a:r>
          </a:p>
          <a:p>
            <a:pPr algn="l"/>
            <a:r>
              <a:rPr lang="en-US" dirty="0" smtClean="0">
                <a:solidFill>
                  <a:srgbClr val="000000"/>
                </a:solidFill>
              </a:rPr>
              <a:t>(those</a:t>
            </a:r>
            <a:endParaRPr lang="en-US" dirty="0">
              <a:solidFill>
                <a:srgbClr val="000000"/>
              </a:solidFill>
            </a:endParaRPr>
          </a:p>
          <a:p>
            <a:pPr algn="l"/>
            <a:r>
              <a:rPr lang="en-US" dirty="0">
                <a:solidFill>
                  <a:srgbClr val="000000"/>
                </a:solidFill>
              </a:rPr>
              <a:t>that connect adjacent phosphates)</a:t>
            </a:r>
          </a:p>
          <a:p>
            <a:pPr algn="l"/>
            <a:r>
              <a:rPr lang="en-US" dirty="0">
                <a:solidFill>
                  <a:srgbClr val="000000"/>
                </a:solidFill>
              </a:rPr>
              <a:t>are responsible for the high energy</a:t>
            </a:r>
          </a:p>
          <a:p>
            <a:pPr algn="l"/>
            <a:r>
              <a:rPr lang="en-US" dirty="0">
                <a:solidFill>
                  <a:srgbClr val="000000"/>
                </a:solidFill>
              </a:rPr>
              <a:t>content of </a:t>
            </a:r>
            <a:r>
              <a:rPr lang="en-US" dirty="0" err="1">
                <a:solidFill>
                  <a:srgbClr val="000000"/>
                </a:solidFill>
              </a:rPr>
              <a:t>ATP</a:t>
            </a:r>
            <a:r>
              <a:rPr lang="en-US" dirty="0" err="1" smtClean="0">
                <a:solidFill>
                  <a:srgbClr val="000000"/>
                </a:solidFill>
                <a:latin typeface="ArialMT"/>
              </a:rPr>
              <a:t>water</a:t>
            </a:r>
            <a:r>
              <a:rPr lang="en-US" dirty="0" smtClean="0">
                <a:solidFill>
                  <a:srgbClr val="000000"/>
                </a:solidFill>
                <a:latin typeface="ArialMT"/>
              </a:rPr>
              <a:t> </a:t>
            </a:r>
            <a:r>
              <a:rPr lang="en-US" dirty="0">
                <a:solidFill>
                  <a:srgbClr val="000000"/>
                </a:solidFill>
                <a:latin typeface="ArialMT"/>
              </a:rPr>
              <a:t>to a substance) of the anhydride bonds</a:t>
            </a:r>
            <a:endParaRPr lang="ar-IQ" dirty="0"/>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7656" y="3666254"/>
            <a:ext cx="4067944" cy="139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5364088" y="2348880"/>
            <a:ext cx="3672408" cy="369332"/>
          </a:xfrm>
          <a:prstGeom prst="rect">
            <a:avLst/>
          </a:prstGeom>
        </p:spPr>
        <p:txBody>
          <a:bodyPr wrap="square">
            <a:spAutoFit/>
          </a:bodyPr>
          <a:lstStyle/>
          <a:p>
            <a:r>
              <a:rPr lang="en-US" dirty="0"/>
              <a:t>Adenosine = Adenine + Ribose sugar</a:t>
            </a:r>
            <a:endParaRPr lang="ar-IQ" dirty="0"/>
          </a:p>
        </p:txBody>
      </p:sp>
      <p:sp>
        <p:nvSpPr>
          <p:cNvPr id="5" name="مستطيل 4"/>
          <p:cNvSpPr/>
          <p:nvPr/>
        </p:nvSpPr>
        <p:spPr>
          <a:xfrm>
            <a:off x="5004048" y="3105835"/>
            <a:ext cx="2808312" cy="646331"/>
          </a:xfrm>
          <a:prstGeom prst="rect">
            <a:avLst/>
          </a:prstGeom>
        </p:spPr>
        <p:txBody>
          <a:bodyPr wrap="square">
            <a:spAutoFit/>
          </a:bodyPr>
          <a:lstStyle/>
          <a:p>
            <a:pPr algn="l"/>
            <a:r>
              <a:rPr lang="en-US" dirty="0">
                <a:solidFill>
                  <a:srgbClr val="00B150"/>
                </a:solidFill>
              </a:rPr>
              <a:t>Three phosphate</a:t>
            </a:r>
          </a:p>
          <a:p>
            <a:pPr algn="l"/>
            <a:r>
              <a:rPr lang="en-US" dirty="0">
                <a:solidFill>
                  <a:srgbClr val="00B150"/>
                </a:solidFill>
              </a:rPr>
              <a:t>groups</a:t>
            </a:r>
            <a:endParaRPr lang="ar-IQ" dirty="0"/>
          </a:p>
        </p:txBody>
      </p:sp>
      <p:sp>
        <p:nvSpPr>
          <p:cNvPr id="6" name="مستطيل 5"/>
          <p:cNvSpPr/>
          <p:nvPr/>
        </p:nvSpPr>
        <p:spPr>
          <a:xfrm>
            <a:off x="3886300" y="3244334"/>
            <a:ext cx="5257700" cy="369332"/>
          </a:xfrm>
          <a:prstGeom prst="rect">
            <a:avLst/>
          </a:prstGeom>
        </p:spPr>
        <p:txBody>
          <a:bodyPr wrap="square">
            <a:spAutoFit/>
          </a:bodyPr>
          <a:lstStyle/>
          <a:p>
            <a:r>
              <a:rPr lang="en-US" dirty="0">
                <a:solidFill>
                  <a:srgbClr val="00B150"/>
                </a:solidFill>
              </a:rPr>
              <a:t>Ribose sugar</a:t>
            </a:r>
            <a:endParaRPr lang="ar-IQ" dirty="0"/>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016" y="5013176"/>
            <a:ext cx="4104456"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مستطيل 6"/>
          <p:cNvSpPr/>
          <p:nvPr/>
        </p:nvSpPr>
        <p:spPr>
          <a:xfrm>
            <a:off x="4067944" y="5180999"/>
            <a:ext cx="4536504" cy="1200329"/>
          </a:xfrm>
          <a:prstGeom prst="rect">
            <a:avLst/>
          </a:prstGeom>
        </p:spPr>
        <p:txBody>
          <a:bodyPr wrap="square">
            <a:spAutoFit/>
          </a:bodyPr>
          <a:lstStyle/>
          <a:p>
            <a:r>
              <a:rPr lang="en-US" dirty="0"/>
              <a:t>(those</a:t>
            </a:r>
          </a:p>
          <a:p>
            <a:r>
              <a:rPr lang="en-US" dirty="0"/>
              <a:t>that connect adjacent phosphates)</a:t>
            </a:r>
          </a:p>
          <a:p>
            <a:r>
              <a:rPr lang="en-US" dirty="0"/>
              <a:t>are responsible for the high energy</a:t>
            </a:r>
          </a:p>
          <a:p>
            <a:r>
              <a:rPr lang="en-US" dirty="0"/>
              <a:t>content of ATP.</a:t>
            </a:r>
            <a:endParaRPr lang="ar-IQ" dirty="0"/>
          </a:p>
        </p:txBody>
      </p:sp>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0" y="203835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7156346"/>
      </p:ext>
    </p:extLst>
  </p:cSld>
  <p:clrMapOvr>
    <a:masterClrMapping/>
  </p:clrMapOvr>
  <mc:AlternateContent xmlns:mc="http://schemas.openxmlformats.org/markup-compatibility/2006" xmlns:p14="http://schemas.microsoft.com/office/powerpoint/2010/main">
    <mc:Choice Requires="p14">
      <p:transition spd="slow" p14:dur="2000" advTm="55801"/>
    </mc:Choice>
    <mc:Fallback xmlns="">
      <p:transition spd="slow" advTm="558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57200" y="1800577"/>
            <a:ext cx="8229600" cy="393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صوت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5067574"/>
      </p:ext>
    </p:extLst>
  </p:cSld>
  <p:clrMapOvr>
    <a:masterClrMapping/>
  </p:clrMapOvr>
  <mc:AlternateContent xmlns:mc="http://schemas.openxmlformats.org/markup-compatibility/2006" xmlns:p14="http://schemas.microsoft.com/office/powerpoint/2010/main">
    <mc:Choice Requires="p14">
      <p:transition spd="slow" p14:dur="2000" advTm="9265"/>
    </mc:Choice>
    <mc:Fallback xmlns="">
      <p:transition spd="slow" advTm="9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ar-IQ"/>
          </a:p>
        </p:txBody>
      </p:sp>
      <p:sp>
        <p:nvSpPr>
          <p:cNvPr id="3" name="عنصر نائب للمحتوى 2"/>
          <p:cNvSpPr>
            <a:spLocks noGrp="1"/>
          </p:cNvSpPr>
          <p:nvPr>
            <p:ph idx="1"/>
          </p:nvPr>
        </p:nvSpPr>
        <p:spPr/>
        <p:txBody>
          <a:bodyPr/>
          <a:lstStyle/>
          <a:p>
            <a:endParaRPr lang="ar-IQ" dirty="0"/>
          </a:p>
        </p:txBody>
      </p:sp>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20" y="0"/>
            <a:ext cx="9361040" cy="12190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صوت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83635023"/>
      </p:ext>
    </p:extLst>
  </p:cSld>
  <p:clrMapOvr>
    <a:masterClrMapping/>
  </p:clrMapOvr>
  <mc:AlternateContent xmlns:mc="http://schemas.openxmlformats.org/markup-compatibility/2006" xmlns:p14="http://schemas.microsoft.com/office/powerpoint/2010/main">
    <mc:Choice Requires="p14">
      <p:transition spd="slow" p14:dur="2000" advTm="41956"/>
    </mc:Choice>
    <mc:Fallback xmlns="">
      <p:transition spd="slow" advTm="41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81217" y="332656"/>
            <a:ext cx="6981565"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a:off x="2286000" y="4820959"/>
            <a:ext cx="4572000" cy="1200329"/>
          </a:xfrm>
          <a:prstGeom prst="rect">
            <a:avLst/>
          </a:prstGeom>
        </p:spPr>
        <p:txBody>
          <a:bodyPr>
            <a:spAutoFit/>
          </a:bodyPr>
          <a:lstStyle/>
          <a:p>
            <a:pPr algn="l"/>
            <a:r>
              <a:rPr lang="en-US" dirty="0"/>
              <a:t>NAD(H) – (Reduced/</a:t>
            </a:r>
            <a:r>
              <a:rPr lang="en-US" dirty="0" err="1"/>
              <a:t>oxydized</a:t>
            </a:r>
            <a:r>
              <a:rPr lang="en-US" dirty="0"/>
              <a:t>) </a:t>
            </a:r>
            <a:r>
              <a:rPr lang="en-US" dirty="0" err="1"/>
              <a:t>Nicotinamide</a:t>
            </a:r>
            <a:r>
              <a:rPr lang="en-US" dirty="0"/>
              <a:t> adenine dinucleotide (NAD) is a</a:t>
            </a:r>
          </a:p>
          <a:p>
            <a:pPr algn="l"/>
            <a:r>
              <a:rPr lang="en-US" dirty="0"/>
              <a:t>coenzyme which can then be used as a reducing agent to donate electrons.</a:t>
            </a:r>
            <a:endParaRPr lang="ar-IQ" dirty="0"/>
          </a:p>
        </p:txBody>
      </p:sp>
    </p:spTree>
    <p:extLst>
      <p:ext uri="{BB962C8B-B14F-4D97-AF65-F5344CB8AC3E}">
        <p14:creationId xmlns:p14="http://schemas.microsoft.com/office/powerpoint/2010/main" val="281433493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80480" y="1600200"/>
            <a:ext cx="658304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643422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47500" lnSpcReduction="20000"/>
          </a:bodyPr>
          <a:lstStyle/>
          <a:p>
            <a:pPr algn="l"/>
            <a:r>
              <a:rPr lang="en-US" sz="4000" b="1" dirty="0">
                <a:solidFill>
                  <a:srgbClr val="FF0000"/>
                </a:solidFill>
                <a:latin typeface="Arial-BoldMT"/>
              </a:rPr>
              <a:t>Chemiosmosis </a:t>
            </a:r>
            <a:r>
              <a:rPr lang="en-US" sz="4000" dirty="0">
                <a:solidFill>
                  <a:srgbClr val="000000"/>
                </a:solidFill>
                <a:latin typeface="ArialMT"/>
              </a:rPr>
              <a:t>is the movement</a:t>
            </a:r>
          </a:p>
          <a:p>
            <a:pPr algn="l"/>
            <a:r>
              <a:rPr lang="en-US" sz="4000" dirty="0">
                <a:solidFill>
                  <a:srgbClr val="000000"/>
                </a:solidFill>
                <a:latin typeface="ArialMT"/>
              </a:rPr>
              <a:t>of ions across a selectively</a:t>
            </a:r>
          </a:p>
          <a:p>
            <a:pPr algn="l"/>
            <a:r>
              <a:rPr lang="en-US" sz="4000" dirty="0">
                <a:solidFill>
                  <a:srgbClr val="000000"/>
                </a:solidFill>
                <a:latin typeface="ArialMT"/>
              </a:rPr>
              <a:t>permeable membrane, down their</a:t>
            </a:r>
          </a:p>
          <a:p>
            <a:pPr algn="l"/>
            <a:r>
              <a:rPr lang="en-US" sz="4000" dirty="0">
                <a:solidFill>
                  <a:srgbClr val="000000"/>
                </a:solidFill>
                <a:latin typeface="ArialMT"/>
              </a:rPr>
              <a:t>electrochemical gradient.</a:t>
            </a:r>
          </a:p>
          <a:p>
            <a:pPr algn="l"/>
            <a:r>
              <a:rPr lang="en-US" sz="4000" dirty="0">
                <a:solidFill>
                  <a:srgbClr val="002060"/>
                </a:solidFill>
                <a:latin typeface="Wingdings-Regular"/>
              </a:rPr>
              <a:t>§ </a:t>
            </a:r>
            <a:r>
              <a:rPr lang="en-US" dirty="0">
                <a:solidFill>
                  <a:srgbClr val="000000"/>
                </a:solidFill>
                <a:latin typeface="ArialMT"/>
              </a:rPr>
              <a:t>More specifically, it relates to the</a:t>
            </a:r>
          </a:p>
          <a:p>
            <a:pPr algn="l"/>
            <a:r>
              <a:rPr lang="en-US" dirty="0">
                <a:solidFill>
                  <a:srgbClr val="000000"/>
                </a:solidFill>
                <a:latin typeface="ArialMT"/>
              </a:rPr>
              <a:t>generation of ATP by the movement</a:t>
            </a:r>
          </a:p>
          <a:p>
            <a:pPr algn="l"/>
            <a:r>
              <a:rPr lang="en-US" dirty="0">
                <a:solidFill>
                  <a:srgbClr val="000000"/>
                </a:solidFill>
                <a:latin typeface="ArialMT"/>
              </a:rPr>
              <a:t>of hydrogen ions across a</a:t>
            </a:r>
          </a:p>
          <a:p>
            <a:pPr algn="l"/>
            <a:r>
              <a:rPr lang="en-US" dirty="0">
                <a:solidFill>
                  <a:srgbClr val="000000"/>
                </a:solidFill>
                <a:latin typeface="ArialMT"/>
              </a:rPr>
              <a:t>(mitochondrion) membrane during</a:t>
            </a:r>
          </a:p>
          <a:p>
            <a:pPr algn="l"/>
            <a:r>
              <a:rPr lang="en-US" dirty="0">
                <a:solidFill>
                  <a:srgbClr val="000000"/>
                </a:solidFill>
                <a:latin typeface="ArialMT"/>
              </a:rPr>
              <a:t>cellular respiration or photosynthesis</a:t>
            </a:r>
          </a:p>
          <a:p>
            <a:pPr algn="l"/>
            <a:r>
              <a:rPr lang="en-US" dirty="0">
                <a:solidFill>
                  <a:srgbClr val="000000"/>
                </a:solidFill>
                <a:latin typeface="ArialMT"/>
              </a:rPr>
              <a:t>(</a:t>
            </a:r>
            <a:r>
              <a:rPr lang="en-US" dirty="0">
                <a:solidFill>
                  <a:srgbClr val="FF0000"/>
                </a:solidFill>
                <a:latin typeface="ArialMT"/>
              </a:rPr>
              <a:t>oxidative phosphorylation</a:t>
            </a:r>
            <a:r>
              <a:rPr lang="en-US" dirty="0">
                <a:solidFill>
                  <a:srgbClr val="000000"/>
                </a:solidFill>
                <a:latin typeface="ArialMT"/>
              </a:rPr>
              <a:t>).</a:t>
            </a:r>
          </a:p>
          <a:p>
            <a:pPr algn="l"/>
            <a:r>
              <a:rPr lang="en-US" sz="4000" dirty="0">
                <a:solidFill>
                  <a:srgbClr val="002060"/>
                </a:solidFill>
                <a:latin typeface="Wingdings-Regular"/>
              </a:rPr>
              <a:t>§ </a:t>
            </a:r>
            <a:r>
              <a:rPr lang="en-US" dirty="0">
                <a:solidFill>
                  <a:srgbClr val="000000"/>
                </a:solidFill>
                <a:latin typeface="ArialMT"/>
              </a:rPr>
              <a:t>Hydrogen ions (protons) will diffuse</a:t>
            </a:r>
          </a:p>
          <a:p>
            <a:pPr algn="l"/>
            <a:r>
              <a:rPr lang="en-US" dirty="0">
                <a:solidFill>
                  <a:srgbClr val="000000"/>
                </a:solidFill>
                <a:latin typeface="ArialMT"/>
              </a:rPr>
              <a:t>from an area of high proton</a:t>
            </a:r>
          </a:p>
          <a:p>
            <a:pPr algn="l"/>
            <a:r>
              <a:rPr lang="en-US" dirty="0">
                <a:solidFill>
                  <a:srgbClr val="000000"/>
                </a:solidFill>
                <a:latin typeface="ArialMT"/>
              </a:rPr>
              <a:t>concentration to an area of lower</a:t>
            </a:r>
          </a:p>
          <a:p>
            <a:pPr algn="l"/>
            <a:r>
              <a:rPr lang="en-US" dirty="0">
                <a:solidFill>
                  <a:srgbClr val="000000"/>
                </a:solidFill>
                <a:latin typeface="ArialMT"/>
              </a:rPr>
              <a:t>proton concentration, and an</a:t>
            </a:r>
          </a:p>
          <a:p>
            <a:pPr algn="l"/>
            <a:r>
              <a:rPr lang="en-US" dirty="0">
                <a:solidFill>
                  <a:srgbClr val="000000"/>
                </a:solidFill>
                <a:latin typeface="ArialMT"/>
              </a:rPr>
              <a:t>electrochemical concentration</a:t>
            </a:r>
          </a:p>
          <a:p>
            <a:pPr algn="l"/>
            <a:r>
              <a:rPr lang="en-US" dirty="0">
                <a:solidFill>
                  <a:srgbClr val="000000"/>
                </a:solidFill>
                <a:latin typeface="ArialMT"/>
              </a:rPr>
              <a:t>gradient of protons across a</a:t>
            </a:r>
          </a:p>
          <a:p>
            <a:pPr algn="l"/>
            <a:r>
              <a:rPr lang="en-US" dirty="0">
                <a:solidFill>
                  <a:srgbClr val="000000"/>
                </a:solidFill>
                <a:latin typeface="ArialMT"/>
              </a:rPr>
              <a:t>membrane can be harnessed to</a:t>
            </a:r>
          </a:p>
          <a:p>
            <a:pPr algn="l"/>
            <a:r>
              <a:rPr lang="en-US" dirty="0">
                <a:solidFill>
                  <a:srgbClr val="000000"/>
                </a:solidFill>
                <a:latin typeface="ArialMT"/>
              </a:rPr>
              <a:t>make ATP.</a:t>
            </a:r>
            <a:endParaRPr lang="ar-IQ"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7984" y="1925166"/>
            <a:ext cx="3810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02730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solidFill>
                  <a:srgbClr val="376093"/>
                </a:solidFill>
                <a:latin typeface="ArialMT"/>
              </a:rPr>
              <a:t>Brain function</a:t>
            </a:r>
            <a:endParaRPr lang="ar-IQ" dirty="0"/>
          </a:p>
        </p:txBody>
      </p:sp>
      <p:sp>
        <p:nvSpPr>
          <p:cNvPr id="3" name="عنصر نائب للمحتوى 2"/>
          <p:cNvSpPr>
            <a:spLocks noGrp="1"/>
          </p:cNvSpPr>
          <p:nvPr>
            <p:ph idx="1"/>
          </p:nvPr>
        </p:nvSpPr>
        <p:spPr/>
        <p:txBody>
          <a:bodyPr>
            <a:normAutofit fontScale="77500" lnSpcReduction="20000"/>
          </a:bodyPr>
          <a:lstStyle/>
          <a:p>
            <a:pPr algn="l"/>
            <a:r>
              <a:rPr lang="en-US" b="1" dirty="0">
                <a:solidFill>
                  <a:srgbClr val="FF0000"/>
                </a:solidFill>
                <a:latin typeface="Arial-BoldMT"/>
              </a:rPr>
              <a:t>Action potentials </a:t>
            </a:r>
            <a:r>
              <a:rPr lang="en-US" dirty="0">
                <a:solidFill>
                  <a:srgbClr val="000000"/>
                </a:solidFill>
                <a:latin typeface="ArialMT"/>
              </a:rPr>
              <a:t>are brief,</a:t>
            </a:r>
          </a:p>
          <a:p>
            <a:pPr algn="l"/>
            <a:r>
              <a:rPr lang="en-US" dirty="0">
                <a:solidFill>
                  <a:srgbClr val="000000"/>
                </a:solidFill>
                <a:latin typeface="ArialMT"/>
              </a:rPr>
              <a:t>rapid, large changes in the</a:t>
            </a:r>
          </a:p>
          <a:p>
            <a:pPr algn="l"/>
            <a:r>
              <a:rPr lang="en-US" dirty="0">
                <a:solidFill>
                  <a:srgbClr val="000000"/>
                </a:solidFill>
                <a:latin typeface="ArialMT"/>
              </a:rPr>
              <a:t>membrane potential in</a:t>
            </a:r>
          </a:p>
          <a:p>
            <a:pPr algn="l"/>
            <a:r>
              <a:rPr lang="en-US" dirty="0">
                <a:solidFill>
                  <a:srgbClr val="000000"/>
                </a:solidFill>
                <a:latin typeface="ArialMT"/>
              </a:rPr>
              <a:t>which the potential actually</a:t>
            </a:r>
          </a:p>
          <a:p>
            <a:pPr algn="l"/>
            <a:r>
              <a:rPr lang="en-US" dirty="0">
                <a:solidFill>
                  <a:srgbClr val="000000"/>
                </a:solidFill>
                <a:latin typeface="ArialMT"/>
              </a:rPr>
              <a:t>reverses.</a:t>
            </a:r>
          </a:p>
          <a:p>
            <a:pPr algn="l"/>
            <a:r>
              <a:rPr lang="en-US" sz="3600" dirty="0">
                <a:solidFill>
                  <a:srgbClr val="002060"/>
                </a:solidFill>
                <a:latin typeface="Wingdings-Regular"/>
              </a:rPr>
              <a:t>§ </a:t>
            </a:r>
            <a:r>
              <a:rPr lang="en-US" dirty="0">
                <a:solidFill>
                  <a:srgbClr val="000000"/>
                </a:solidFill>
                <a:latin typeface="ArialMT"/>
              </a:rPr>
              <a:t>Action potentials are</a:t>
            </a:r>
          </a:p>
          <a:p>
            <a:pPr algn="l"/>
            <a:r>
              <a:rPr lang="en-US" dirty="0">
                <a:solidFill>
                  <a:srgbClr val="000000"/>
                </a:solidFill>
                <a:latin typeface="ArialMT"/>
              </a:rPr>
              <a:t>propagated/conducted</a:t>
            </a:r>
          </a:p>
          <a:p>
            <a:pPr algn="l"/>
            <a:r>
              <a:rPr lang="en-US" dirty="0">
                <a:solidFill>
                  <a:srgbClr val="000000"/>
                </a:solidFill>
                <a:latin typeface="ArialMT"/>
              </a:rPr>
              <a:t>along the axon of a neuron</a:t>
            </a:r>
          </a:p>
          <a:p>
            <a:pPr algn="l"/>
            <a:r>
              <a:rPr lang="en-US" dirty="0">
                <a:solidFill>
                  <a:srgbClr val="000000"/>
                </a:solidFill>
                <a:latin typeface="ArialMT"/>
              </a:rPr>
              <a:t>without losing their strength</a:t>
            </a:r>
          </a:p>
          <a:p>
            <a:pPr algn="l"/>
            <a:r>
              <a:rPr lang="en-US" dirty="0">
                <a:solidFill>
                  <a:srgbClr val="000000"/>
                </a:solidFill>
                <a:latin typeface="ArialMT"/>
              </a:rPr>
              <a:t>(</a:t>
            </a:r>
            <a:r>
              <a:rPr lang="en-US" dirty="0" err="1">
                <a:solidFill>
                  <a:srgbClr val="000000"/>
                </a:solidFill>
                <a:latin typeface="ArialMT"/>
              </a:rPr>
              <a:t>nondecremental</a:t>
            </a:r>
            <a:endParaRPr lang="en-US" dirty="0">
              <a:solidFill>
                <a:srgbClr val="000000"/>
              </a:solidFill>
              <a:latin typeface="ArialMT"/>
            </a:endParaRPr>
          </a:p>
          <a:p>
            <a:pPr algn="l"/>
            <a:r>
              <a:rPr lang="en-US" dirty="0">
                <a:solidFill>
                  <a:srgbClr val="000000"/>
                </a:solidFill>
                <a:latin typeface="ArialMT"/>
              </a:rPr>
              <a:t>conduction)</a:t>
            </a:r>
          </a:p>
          <a:p>
            <a:pPr algn="l"/>
            <a:endParaRPr lang="ar-IQ"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3447" y="1052736"/>
            <a:ext cx="2867025"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26492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lstStyle/>
          <a:p>
            <a:pPr algn="l"/>
            <a:r>
              <a:rPr lang="en-US" sz="3600" dirty="0">
                <a:solidFill>
                  <a:srgbClr val="000000"/>
                </a:solidFill>
                <a:latin typeface="ArialMT"/>
              </a:rPr>
              <a:t>The action potential:</a:t>
            </a:r>
          </a:p>
          <a:p>
            <a:pPr algn="l"/>
            <a:r>
              <a:rPr lang="en-US" sz="4000" dirty="0">
                <a:solidFill>
                  <a:srgbClr val="002060"/>
                </a:solidFill>
                <a:latin typeface="Wingdings-Regular"/>
              </a:rPr>
              <a:t>§ </a:t>
            </a:r>
            <a:r>
              <a:rPr lang="en-US" dirty="0">
                <a:solidFill>
                  <a:srgbClr val="000000"/>
                </a:solidFill>
                <a:latin typeface="ArialMT"/>
              </a:rPr>
              <a:t>An animation of the action potential</a:t>
            </a:r>
            <a:endParaRPr lang="ar-IQ"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5936" y="3140968"/>
            <a:ext cx="5148064" cy="3717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11772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457200" y="1600200"/>
            <a:ext cx="8229600" cy="4525963"/>
          </a:xfrm>
        </p:spPr>
        <p:txBody>
          <a:bodyPr>
            <a:normAutofit fontScale="40000" lnSpcReduction="20000"/>
          </a:bodyPr>
          <a:lstStyle/>
          <a:p>
            <a:pPr algn="l"/>
            <a:r>
              <a:rPr lang="en-US" sz="3600" b="1" dirty="0">
                <a:solidFill>
                  <a:srgbClr val="000000"/>
                </a:solidFill>
                <a:latin typeface="Arial-BoldMT"/>
              </a:rPr>
              <a:t>Ion channels </a:t>
            </a:r>
            <a:r>
              <a:rPr lang="en-US" sz="3600" dirty="0">
                <a:solidFill>
                  <a:srgbClr val="000000"/>
                </a:solidFill>
                <a:latin typeface="ArialMT"/>
              </a:rPr>
              <a:t>are integral membrane</a:t>
            </a:r>
          </a:p>
          <a:p>
            <a:pPr algn="l"/>
            <a:r>
              <a:rPr lang="en-US" sz="3600" dirty="0">
                <a:solidFill>
                  <a:srgbClr val="000000"/>
                </a:solidFill>
                <a:latin typeface="ArialMT"/>
              </a:rPr>
              <a:t>proteins with a pore through which ions</a:t>
            </a:r>
          </a:p>
          <a:p>
            <a:pPr algn="l"/>
            <a:r>
              <a:rPr lang="en-US" sz="3600" dirty="0">
                <a:solidFill>
                  <a:srgbClr val="000000"/>
                </a:solidFill>
                <a:latin typeface="ArialMT"/>
              </a:rPr>
              <a:t>can travel between extracellular space</a:t>
            </a:r>
          </a:p>
          <a:p>
            <a:pPr algn="l"/>
            <a:r>
              <a:rPr lang="en-US" sz="3600" dirty="0">
                <a:solidFill>
                  <a:srgbClr val="000000"/>
                </a:solidFill>
                <a:latin typeface="ArialMT"/>
              </a:rPr>
              <a:t>and cell interior (passive transport).</a:t>
            </a:r>
          </a:p>
          <a:p>
            <a:pPr algn="l"/>
            <a:r>
              <a:rPr lang="en-US" sz="4400" dirty="0">
                <a:solidFill>
                  <a:srgbClr val="002060"/>
                </a:solidFill>
                <a:latin typeface="Wingdings-Regular"/>
              </a:rPr>
              <a:t>§ </a:t>
            </a:r>
            <a:r>
              <a:rPr lang="en-US" sz="3600" dirty="0">
                <a:solidFill>
                  <a:srgbClr val="000000"/>
                </a:solidFill>
                <a:latin typeface="ArialMT"/>
              </a:rPr>
              <a:t>There are four main types of gated</a:t>
            </a:r>
          </a:p>
          <a:p>
            <a:pPr algn="l"/>
            <a:r>
              <a:rPr lang="en-US" sz="3600" dirty="0">
                <a:solidFill>
                  <a:srgbClr val="000000"/>
                </a:solidFill>
                <a:latin typeface="ArialMT"/>
              </a:rPr>
              <a:t>channel.</a:t>
            </a:r>
          </a:p>
          <a:p>
            <a:pPr algn="l"/>
            <a:r>
              <a:rPr lang="en-US" sz="4000" dirty="0">
                <a:solidFill>
                  <a:srgbClr val="002060"/>
                </a:solidFill>
                <a:latin typeface="Wingdings-Regular"/>
              </a:rPr>
              <a:t>§ </a:t>
            </a:r>
            <a:r>
              <a:rPr lang="en-US" dirty="0">
                <a:solidFill>
                  <a:srgbClr val="FF0000"/>
                </a:solidFill>
                <a:latin typeface="ArialMT"/>
              </a:rPr>
              <a:t>Voltage-gated channels </a:t>
            </a:r>
            <a:r>
              <a:rPr lang="en-US" dirty="0">
                <a:solidFill>
                  <a:srgbClr val="000000"/>
                </a:solidFill>
                <a:latin typeface="ArialMT"/>
              </a:rPr>
              <a:t>(open/close in</a:t>
            </a:r>
          </a:p>
          <a:p>
            <a:pPr algn="l"/>
            <a:r>
              <a:rPr lang="en-US" dirty="0">
                <a:solidFill>
                  <a:srgbClr val="000000"/>
                </a:solidFill>
                <a:latin typeface="ArialMT"/>
              </a:rPr>
              <a:t>response to a change in membrane</a:t>
            </a:r>
          </a:p>
          <a:p>
            <a:pPr algn="l"/>
            <a:r>
              <a:rPr lang="en-US" dirty="0">
                <a:solidFill>
                  <a:srgbClr val="000000"/>
                </a:solidFill>
                <a:latin typeface="ArialMT"/>
              </a:rPr>
              <a:t>potential)</a:t>
            </a:r>
          </a:p>
          <a:p>
            <a:pPr algn="l"/>
            <a:r>
              <a:rPr lang="en-US" sz="4000" dirty="0">
                <a:solidFill>
                  <a:srgbClr val="002060"/>
                </a:solidFill>
                <a:latin typeface="Wingdings-Regular"/>
              </a:rPr>
              <a:t>§ </a:t>
            </a:r>
            <a:r>
              <a:rPr lang="en-US" dirty="0">
                <a:solidFill>
                  <a:srgbClr val="FF0000"/>
                </a:solidFill>
                <a:latin typeface="ArialMT"/>
              </a:rPr>
              <a:t>Chemically-gated ion channels a.k.a.</a:t>
            </a:r>
          </a:p>
          <a:p>
            <a:pPr algn="l"/>
            <a:r>
              <a:rPr lang="en-US" dirty="0">
                <a:solidFill>
                  <a:srgbClr val="FF0000"/>
                </a:solidFill>
                <a:latin typeface="ArialMT"/>
              </a:rPr>
              <a:t>ligand</a:t>
            </a:r>
            <a:r>
              <a:rPr lang="en-US" dirty="0">
                <a:solidFill>
                  <a:srgbClr val="4F82BE"/>
                </a:solidFill>
                <a:latin typeface="ArialMT"/>
              </a:rPr>
              <a:t>*</a:t>
            </a:r>
            <a:r>
              <a:rPr lang="en-US" dirty="0">
                <a:solidFill>
                  <a:srgbClr val="FF0000"/>
                </a:solidFill>
                <a:latin typeface="ArialMT"/>
              </a:rPr>
              <a:t>-gated </a:t>
            </a:r>
            <a:r>
              <a:rPr lang="en-US" dirty="0">
                <a:solidFill>
                  <a:srgbClr val="000000"/>
                </a:solidFill>
                <a:latin typeface="ArialMT"/>
              </a:rPr>
              <a:t>(open/close in response to</a:t>
            </a:r>
          </a:p>
          <a:p>
            <a:pPr algn="l"/>
            <a:r>
              <a:rPr lang="en-US" dirty="0">
                <a:solidFill>
                  <a:srgbClr val="000000"/>
                </a:solidFill>
                <a:latin typeface="ArialMT"/>
              </a:rPr>
              <a:t>binding with an extracellular chemical</a:t>
            </a:r>
          </a:p>
          <a:p>
            <a:pPr algn="l"/>
            <a:r>
              <a:rPr lang="en-US" dirty="0">
                <a:solidFill>
                  <a:srgbClr val="000000"/>
                </a:solidFill>
                <a:latin typeface="ArialMT"/>
              </a:rPr>
              <a:t>messenger (neurotransmitter))</a:t>
            </a:r>
          </a:p>
          <a:p>
            <a:pPr algn="l"/>
            <a:r>
              <a:rPr lang="en-US" sz="4000" dirty="0">
                <a:solidFill>
                  <a:srgbClr val="002060"/>
                </a:solidFill>
                <a:latin typeface="Wingdings-Regular"/>
              </a:rPr>
              <a:t>§ </a:t>
            </a:r>
            <a:r>
              <a:rPr lang="en-US" dirty="0">
                <a:solidFill>
                  <a:srgbClr val="FF0000"/>
                </a:solidFill>
                <a:latin typeface="ArialMT"/>
              </a:rPr>
              <a:t>Mechanically-gated ion channels</a:t>
            </a:r>
          </a:p>
          <a:p>
            <a:pPr algn="l"/>
            <a:r>
              <a:rPr lang="en-US" dirty="0">
                <a:solidFill>
                  <a:srgbClr val="000000"/>
                </a:solidFill>
                <a:latin typeface="ArialMT"/>
              </a:rPr>
              <a:t>(open/close in response to physical</a:t>
            </a:r>
          </a:p>
          <a:p>
            <a:pPr algn="l"/>
            <a:r>
              <a:rPr lang="en-US" dirty="0">
                <a:solidFill>
                  <a:srgbClr val="000000"/>
                </a:solidFill>
                <a:latin typeface="ArialMT"/>
              </a:rPr>
              <a:t>stimuli)</a:t>
            </a:r>
          </a:p>
          <a:p>
            <a:pPr algn="l"/>
            <a:r>
              <a:rPr lang="en-US" sz="4000" dirty="0">
                <a:solidFill>
                  <a:srgbClr val="002060"/>
                </a:solidFill>
                <a:latin typeface="Wingdings-Regular"/>
              </a:rPr>
              <a:t>§ </a:t>
            </a:r>
            <a:r>
              <a:rPr lang="en-US" dirty="0">
                <a:solidFill>
                  <a:srgbClr val="FF0000"/>
                </a:solidFill>
                <a:latin typeface="ArialMT"/>
              </a:rPr>
              <a:t>Thermally-gated channels </a:t>
            </a:r>
            <a:r>
              <a:rPr lang="en-US" dirty="0">
                <a:solidFill>
                  <a:srgbClr val="000000"/>
                </a:solidFill>
                <a:latin typeface="ArialMT"/>
              </a:rPr>
              <a:t>(open/close in</a:t>
            </a:r>
          </a:p>
          <a:p>
            <a:pPr algn="l"/>
            <a:r>
              <a:rPr lang="en-US" dirty="0">
                <a:solidFill>
                  <a:srgbClr val="000000"/>
                </a:solidFill>
                <a:latin typeface="ArialMT"/>
              </a:rPr>
              <a:t>response to temperature changes</a:t>
            </a:r>
            <a:endParaRPr lang="ar-IQ"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448" y="2273027"/>
            <a:ext cx="381000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73177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62500" lnSpcReduction="20000"/>
          </a:bodyPr>
          <a:lstStyle/>
          <a:p>
            <a:pPr algn="l"/>
            <a:r>
              <a:rPr lang="en-US" sz="3600" dirty="0">
                <a:solidFill>
                  <a:srgbClr val="002060"/>
                </a:solidFill>
                <a:latin typeface="Wingdings-Regular"/>
              </a:rPr>
              <a:t>§ </a:t>
            </a:r>
            <a:r>
              <a:rPr lang="en-US" dirty="0">
                <a:solidFill>
                  <a:srgbClr val="000000"/>
                </a:solidFill>
                <a:latin typeface="ArialMT"/>
              </a:rPr>
              <a:t>The cell membrane of the</a:t>
            </a:r>
          </a:p>
          <a:p>
            <a:pPr algn="l"/>
            <a:r>
              <a:rPr lang="en-US" dirty="0">
                <a:solidFill>
                  <a:srgbClr val="000000"/>
                </a:solidFill>
                <a:latin typeface="ArialMT"/>
              </a:rPr>
              <a:t>axon and soma contain</a:t>
            </a:r>
          </a:p>
          <a:p>
            <a:pPr algn="l"/>
            <a:r>
              <a:rPr lang="en-US" b="1" dirty="0">
                <a:solidFill>
                  <a:srgbClr val="FF0000"/>
                </a:solidFill>
                <a:latin typeface="Arial-BoldMT"/>
              </a:rPr>
              <a:t>gated ion channels </a:t>
            </a:r>
            <a:r>
              <a:rPr lang="en-US" dirty="0">
                <a:solidFill>
                  <a:srgbClr val="000000"/>
                </a:solidFill>
                <a:latin typeface="ArialMT"/>
              </a:rPr>
              <a:t>that</a:t>
            </a:r>
          </a:p>
          <a:p>
            <a:pPr algn="l"/>
            <a:r>
              <a:rPr lang="en-US" dirty="0">
                <a:solidFill>
                  <a:srgbClr val="000000"/>
                </a:solidFill>
                <a:latin typeface="ArialMT"/>
              </a:rPr>
              <a:t>allow the neuron to</a:t>
            </a:r>
          </a:p>
          <a:p>
            <a:pPr algn="l"/>
            <a:r>
              <a:rPr lang="en-US" dirty="0">
                <a:solidFill>
                  <a:srgbClr val="000000"/>
                </a:solidFill>
                <a:latin typeface="ArialMT"/>
              </a:rPr>
              <a:t>generate and propagate</a:t>
            </a:r>
          </a:p>
          <a:p>
            <a:pPr algn="l"/>
            <a:r>
              <a:rPr lang="en-US" dirty="0">
                <a:solidFill>
                  <a:srgbClr val="000000"/>
                </a:solidFill>
                <a:latin typeface="ArialMT"/>
              </a:rPr>
              <a:t>an electrical signal (an</a:t>
            </a:r>
          </a:p>
          <a:p>
            <a:pPr algn="l"/>
            <a:r>
              <a:rPr lang="en-US" dirty="0">
                <a:solidFill>
                  <a:srgbClr val="000000"/>
                </a:solidFill>
                <a:latin typeface="ArialMT"/>
              </a:rPr>
              <a:t>action potential).</a:t>
            </a:r>
          </a:p>
          <a:p>
            <a:pPr algn="l"/>
            <a:r>
              <a:rPr lang="en-US" sz="3600" dirty="0">
                <a:solidFill>
                  <a:srgbClr val="002060"/>
                </a:solidFill>
                <a:latin typeface="Wingdings-Regular"/>
              </a:rPr>
              <a:t>§ </a:t>
            </a:r>
            <a:r>
              <a:rPr lang="en-US" dirty="0">
                <a:solidFill>
                  <a:srgbClr val="000000"/>
                </a:solidFill>
                <a:latin typeface="ArialMT"/>
              </a:rPr>
              <a:t>These signals are</a:t>
            </a:r>
          </a:p>
          <a:p>
            <a:pPr algn="l"/>
            <a:r>
              <a:rPr lang="en-US" dirty="0">
                <a:solidFill>
                  <a:srgbClr val="000000"/>
                </a:solidFill>
                <a:latin typeface="ArialMT"/>
              </a:rPr>
              <a:t>generated and</a:t>
            </a:r>
          </a:p>
          <a:p>
            <a:pPr algn="l"/>
            <a:r>
              <a:rPr lang="en-US" dirty="0">
                <a:solidFill>
                  <a:srgbClr val="000000"/>
                </a:solidFill>
                <a:latin typeface="ArialMT"/>
              </a:rPr>
              <a:t>propagated by </a:t>
            </a:r>
            <a:r>
              <a:rPr lang="en-US" dirty="0" err="1">
                <a:solidFill>
                  <a:srgbClr val="000000"/>
                </a:solidFill>
                <a:latin typeface="ArialMT"/>
              </a:rPr>
              <a:t>chargecarrying</a:t>
            </a:r>
            <a:endParaRPr lang="en-US" dirty="0">
              <a:solidFill>
                <a:srgbClr val="000000"/>
              </a:solidFill>
              <a:latin typeface="ArialMT"/>
            </a:endParaRPr>
          </a:p>
          <a:p>
            <a:pPr algn="l"/>
            <a:r>
              <a:rPr lang="en-US" dirty="0">
                <a:solidFill>
                  <a:srgbClr val="000000"/>
                </a:solidFill>
                <a:latin typeface="ArialMT"/>
              </a:rPr>
              <a:t>ions.</a:t>
            </a:r>
          </a:p>
          <a:p>
            <a:pPr algn="l"/>
            <a:r>
              <a:rPr lang="en-US" dirty="0">
                <a:solidFill>
                  <a:srgbClr val="002060"/>
                </a:solidFill>
                <a:latin typeface="Wingdings-Regular"/>
              </a:rPr>
              <a:t>§ </a:t>
            </a:r>
            <a:r>
              <a:rPr lang="en-US" sz="2800" dirty="0">
                <a:solidFill>
                  <a:srgbClr val="000000"/>
                </a:solidFill>
                <a:latin typeface="ArialMT"/>
              </a:rPr>
              <a:t>Ions, not electrons, are the</a:t>
            </a:r>
          </a:p>
          <a:p>
            <a:pPr algn="l"/>
            <a:r>
              <a:rPr lang="en-US" sz="2800" dirty="0">
                <a:solidFill>
                  <a:srgbClr val="000000"/>
                </a:solidFill>
                <a:latin typeface="ArialMT"/>
              </a:rPr>
              <a:t>carriers of current in the</a:t>
            </a:r>
          </a:p>
          <a:p>
            <a:pPr algn="l"/>
            <a:r>
              <a:rPr lang="en-US" sz="2800" dirty="0">
                <a:solidFill>
                  <a:srgbClr val="000000"/>
                </a:solidFill>
                <a:latin typeface="ArialMT"/>
              </a:rPr>
              <a:t>nervous system.</a:t>
            </a:r>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63" y="2162175"/>
            <a:ext cx="1800225"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40890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4236" y="1600200"/>
            <a:ext cx="5935528"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مستطيل 3"/>
          <p:cNvSpPr/>
          <p:nvPr/>
        </p:nvSpPr>
        <p:spPr>
          <a:xfrm flipH="1">
            <a:off x="6858000" y="2276872"/>
            <a:ext cx="2286000" cy="3416320"/>
          </a:xfrm>
          <a:prstGeom prst="rect">
            <a:avLst/>
          </a:prstGeom>
        </p:spPr>
        <p:txBody>
          <a:bodyPr wrap="square">
            <a:spAutoFit/>
          </a:bodyPr>
          <a:lstStyle/>
          <a:p>
            <a:pPr algn="l"/>
            <a:r>
              <a:rPr lang="en-US" dirty="0">
                <a:solidFill>
                  <a:srgbClr val="000000"/>
                </a:solidFill>
              </a:rPr>
              <a:t>Step 1. A resting (diffusion)</a:t>
            </a:r>
          </a:p>
          <a:p>
            <a:pPr algn="l"/>
            <a:r>
              <a:rPr lang="en-US" dirty="0">
                <a:solidFill>
                  <a:srgbClr val="000000"/>
                </a:solidFill>
              </a:rPr>
              <a:t>membrane potential normally</a:t>
            </a:r>
          </a:p>
          <a:p>
            <a:pPr algn="l"/>
            <a:r>
              <a:rPr lang="en-US" dirty="0">
                <a:solidFill>
                  <a:srgbClr val="000000"/>
                </a:solidFill>
              </a:rPr>
              <a:t>exists through the efflux of</a:t>
            </a:r>
          </a:p>
          <a:p>
            <a:pPr algn="l"/>
            <a:r>
              <a:rPr lang="en-US" dirty="0">
                <a:solidFill>
                  <a:srgbClr val="000000"/>
                </a:solidFill>
              </a:rPr>
              <a:t>positive-charged (potassium)</a:t>
            </a:r>
          </a:p>
          <a:p>
            <a:pPr algn="l"/>
            <a:r>
              <a:rPr lang="en-US" dirty="0">
                <a:solidFill>
                  <a:srgbClr val="000000"/>
                </a:solidFill>
              </a:rPr>
              <a:t>ions maintaining</a:t>
            </a:r>
          </a:p>
          <a:p>
            <a:pPr algn="l"/>
            <a:r>
              <a:rPr lang="en-US" dirty="0">
                <a:solidFill>
                  <a:srgbClr val="000000"/>
                </a:solidFill>
              </a:rPr>
              <a:t>an </a:t>
            </a:r>
            <a:r>
              <a:rPr lang="en-US" b="1" dirty="0">
                <a:solidFill>
                  <a:srgbClr val="FF0000"/>
                </a:solidFill>
                <a:latin typeface="Calibri-Bold"/>
              </a:rPr>
              <a:t>electrochemical equilibrium</a:t>
            </a:r>
          </a:p>
          <a:p>
            <a:pPr algn="l"/>
            <a:r>
              <a:rPr lang="en-US" dirty="0">
                <a:solidFill>
                  <a:srgbClr val="000000"/>
                </a:solidFill>
              </a:rPr>
              <a:t>of –75 mV.</a:t>
            </a:r>
            <a:endParaRPr lang="ar-IQ" dirty="0"/>
          </a:p>
        </p:txBody>
      </p:sp>
      <p:sp>
        <p:nvSpPr>
          <p:cNvPr id="5" name="مستطيل 4"/>
          <p:cNvSpPr/>
          <p:nvPr/>
        </p:nvSpPr>
        <p:spPr>
          <a:xfrm>
            <a:off x="0" y="1340768"/>
            <a:ext cx="2051720" cy="1754326"/>
          </a:xfrm>
          <a:prstGeom prst="rect">
            <a:avLst/>
          </a:prstGeom>
        </p:spPr>
        <p:txBody>
          <a:bodyPr wrap="square">
            <a:spAutoFit/>
          </a:bodyPr>
          <a:lstStyle/>
          <a:p>
            <a:pPr algn="l"/>
            <a:r>
              <a:rPr lang="en-US" dirty="0"/>
              <a:t>Step 2. When a neuron</a:t>
            </a:r>
          </a:p>
          <a:p>
            <a:pPr algn="l"/>
            <a:r>
              <a:rPr lang="en-US" dirty="0"/>
              <a:t>is stimulated,</a:t>
            </a:r>
          </a:p>
          <a:p>
            <a:pPr algn="l"/>
            <a:r>
              <a:rPr lang="en-US" dirty="0"/>
              <a:t>molecular receptors in</a:t>
            </a:r>
          </a:p>
          <a:p>
            <a:pPr algn="l"/>
            <a:r>
              <a:rPr lang="en-US" dirty="0"/>
              <a:t>its membrane open</a:t>
            </a:r>
            <a:endParaRPr lang="ar-IQ" dirty="0"/>
          </a:p>
        </p:txBody>
      </p:sp>
      <p:sp>
        <p:nvSpPr>
          <p:cNvPr id="6" name="مستطيل 5"/>
          <p:cNvSpPr/>
          <p:nvPr/>
        </p:nvSpPr>
        <p:spPr>
          <a:xfrm>
            <a:off x="35496" y="4482986"/>
            <a:ext cx="3816424" cy="1754326"/>
          </a:xfrm>
          <a:prstGeom prst="rect">
            <a:avLst/>
          </a:prstGeom>
        </p:spPr>
        <p:txBody>
          <a:bodyPr wrap="square">
            <a:spAutoFit/>
          </a:bodyPr>
          <a:lstStyle/>
          <a:p>
            <a:pPr algn="l"/>
            <a:r>
              <a:rPr lang="en-US" dirty="0"/>
              <a:t>Step 3. Sodium ions move in</a:t>
            </a:r>
          </a:p>
          <a:p>
            <a:pPr algn="l"/>
            <a:r>
              <a:rPr lang="en-US" dirty="0"/>
              <a:t>because their is an electrical</a:t>
            </a:r>
          </a:p>
          <a:p>
            <a:pPr algn="l"/>
            <a:r>
              <a:rPr lang="en-US" dirty="0"/>
              <a:t>pulling force (inside is negative</a:t>
            </a:r>
          </a:p>
          <a:p>
            <a:pPr algn="l"/>
            <a:r>
              <a:rPr lang="en-US" dirty="0"/>
              <a:t>and sodium ions are positive) and</a:t>
            </a:r>
          </a:p>
          <a:p>
            <a:pPr algn="l"/>
            <a:r>
              <a:rPr lang="en-US" dirty="0"/>
              <a:t>an osmotic force (sodium is more</a:t>
            </a:r>
          </a:p>
          <a:p>
            <a:pPr algn="l"/>
            <a:r>
              <a:rPr lang="en-US" dirty="0"/>
              <a:t>concentrated on the outside).</a:t>
            </a:r>
            <a:endParaRPr lang="ar-IQ" dirty="0"/>
          </a:p>
        </p:txBody>
      </p:sp>
      <p:sp>
        <p:nvSpPr>
          <p:cNvPr id="7" name="مستطيل 6"/>
          <p:cNvSpPr/>
          <p:nvPr/>
        </p:nvSpPr>
        <p:spPr>
          <a:xfrm>
            <a:off x="2286000" y="1124744"/>
            <a:ext cx="3366120" cy="1477328"/>
          </a:xfrm>
          <a:prstGeom prst="rect">
            <a:avLst/>
          </a:prstGeom>
        </p:spPr>
        <p:txBody>
          <a:bodyPr wrap="square">
            <a:spAutoFit/>
          </a:bodyPr>
          <a:lstStyle/>
          <a:p>
            <a:pPr algn="l"/>
            <a:r>
              <a:rPr lang="en-US" dirty="0"/>
              <a:t>Step 4. As sodium</a:t>
            </a:r>
          </a:p>
          <a:p>
            <a:pPr algn="l"/>
            <a:r>
              <a:rPr lang="en-US" dirty="0"/>
              <a:t>rushes in, the inside</a:t>
            </a:r>
          </a:p>
          <a:p>
            <a:pPr algn="l"/>
            <a:r>
              <a:rPr lang="en-US" dirty="0"/>
              <a:t>becomes positive, and</a:t>
            </a:r>
          </a:p>
          <a:p>
            <a:pPr algn="l"/>
            <a:r>
              <a:rPr lang="en-US" dirty="0"/>
              <a:t>that forces out</a:t>
            </a:r>
          </a:p>
          <a:p>
            <a:pPr algn="l"/>
            <a:r>
              <a:rPr lang="en-US" dirty="0"/>
              <a:t>potassium.</a:t>
            </a:r>
            <a:endParaRPr lang="ar-IQ" dirty="0"/>
          </a:p>
        </p:txBody>
      </p:sp>
    </p:spTree>
    <p:extLst>
      <p:ext uri="{BB962C8B-B14F-4D97-AF65-F5344CB8AC3E}">
        <p14:creationId xmlns:p14="http://schemas.microsoft.com/office/powerpoint/2010/main" val="29476997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solidFill>
                  <a:srgbClr val="376093"/>
                </a:solidFill>
                <a:latin typeface="ArialMT"/>
              </a:rPr>
              <a:t>Brain function</a:t>
            </a:r>
            <a:endParaRPr lang="ar-IQ"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44673" y="1600200"/>
            <a:ext cx="525465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6691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a:bodyPr>
          <a:lstStyle/>
          <a:p>
            <a:pPr algn="l"/>
            <a:r>
              <a:rPr lang="en-US" sz="2800" b="1" dirty="0" smtClean="0">
                <a:solidFill>
                  <a:srgbClr val="202124"/>
                </a:solidFill>
                <a:latin typeface="Helvetica Neue"/>
              </a:rPr>
              <a:t>The</a:t>
            </a:r>
            <a:r>
              <a:rPr lang="en-US" sz="2800" b="1" dirty="0">
                <a:solidFill>
                  <a:srgbClr val="202124"/>
                </a:solidFill>
                <a:latin typeface="Helvetica Neue"/>
              </a:rPr>
              <a:t> four main functions of the nervous system are:</a:t>
            </a:r>
            <a:endParaRPr lang="en-US" sz="2800" dirty="0">
              <a:solidFill>
                <a:srgbClr val="202124"/>
              </a:solidFill>
              <a:latin typeface="Helvetica Neue"/>
            </a:endParaRPr>
          </a:p>
          <a:p>
            <a:pPr algn="l">
              <a:buFont typeface="Arial"/>
              <a:buChar char="•"/>
            </a:pPr>
            <a:r>
              <a:rPr lang="en-US" sz="2800" dirty="0">
                <a:solidFill>
                  <a:srgbClr val="202124"/>
                </a:solidFill>
                <a:latin typeface="Helvetica Neue"/>
              </a:rPr>
              <a:t>Control of body's internal environment to maintain 'homeostasis' An example of this is the regulation of body temperature. ...</a:t>
            </a:r>
          </a:p>
          <a:p>
            <a:pPr algn="l">
              <a:buFont typeface="Arial"/>
              <a:buChar char="•"/>
            </a:pPr>
            <a:r>
              <a:rPr lang="en-US" sz="2800" dirty="0">
                <a:solidFill>
                  <a:srgbClr val="202124"/>
                </a:solidFill>
                <a:latin typeface="Helvetica Neue"/>
              </a:rPr>
              <a:t>Programming of spinal cord reflexes. An example of this is the stretch reflex. ...</a:t>
            </a:r>
          </a:p>
          <a:p>
            <a:pPr algn="l">
              <a:buFont typeface="Arial"/>
              <a:buChar char="•"/>
            </a:pPr>
            <a:r>
              <a:rPr lang="en-US" sz="2800" dirty="0">
                <a:solidFill>
                  <a:srgbClr val="202124"/>
                </a:solidFill>
                <a:latin typeface="Helvetica Neue"/>
              </a:rPr>
              <a:t>Memory and learning. ...</a:t>
            </a:r>
          </a:p>
          <a:p>
            <a:pPr algn="l">
              <a:buFont typeface="Arial"/>
              <a:buChar char="•"/>
            </a:pPr>
            <a:r>
              <a:rPr lang="en-US" sz="2800" dirty="0">
                <a:solidFill>
                  <a:srgbClr val="202124"/>
                </a:solidFill>
                <a:latin typeface="Helvetica Neue"/>
              </a:rPr>
              <a:t>Voluntary control of movement.</a:t>
            </a:r>
          </a:p>
          <a:p>
            <a:pPr algn="l"/>
            <a:endParaRPr lang="ar-IQ" dirty="0"/>
          </a:p>
        </p:txBody>
      </p:sp>
    </p:spTree>
    <p:extLst>
      <p:ext uri="{BB962C8B-B14F-4D97-AF65-F5344CB8AC3E}">
        <p14:creationId xmlns:p14="http://schemas.microsoft.com/office/powerpoint/2010/main" val="2901913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p:txBody>
          <a:bodyPr/>
          <a:lstStyle/>
          <a:p>
            <a:r>
              <a:rPr lang="en-US" b="0" i="0" u="none" strike="noStrike" baseline="0" dirty="0" smtClean="0">
                <a:solidFill>
                  <a:srgbClr val="376093"/>
                </a:solidFill>
                <a:latin typeface="ArialMT"/>
              </a:rPr>
              <a:t>The neuron</a:t>
            </a:r>
            <a:endParaRPr lang="ar-IQ" dirty="0"/>
          </a:p>
        </p:txBody>
      </p:sp>
      <p:sp>
        <p:nvSpPr>
          <p:cNvPr id="3" name="عنوان فرعي 2"/>
          <p:cNvSpPr>
            <a:spLocks noGrp="1"/>
          </p:cNvSpPr>
          <p:nvPr>
            <p:ph type="subTitle" idx="1"/>
          </p:nvPr>
        </p:nvSpPr>
        <p:spPr>
          <a:xfrm>
            <a:off x="1187624" y="3789040"/>
            <a:ext cx="6400800" cy="1752600"/>
          </a:xfrm>
        </p:spPr>
        <p:txBody>
          <a:bodyPr>
            <a:normAutofit fontScale="47500" lnSpcReduction="20000"/>
          </a:bodyPr>
          <a:lstStyle/>
          <a:p>
            <a:pPr algn="l"/>
            <a:r>
              <a:rPr lang="en-US" sz="3400" dirty="0" smtClean="0">
                <a:solidFill>
                  <a:srgbClr val="000000"/>
                </a:solidFill>
                <a:latin typeface="ArialMT"/>
              </a:rPr>
              <a:t>   </a:t>
            </a:r>
            <a:endParaRPr lang="en-US" sz="3400" dirty="0">
              <a:solidFill>
                <a:srgbClr val="000000"/>
              </a:solidFill>
              <a:latin typeface="ArialMT"/>
            </a:endParaRPr>
          </a:p>
          <a:p>
            <a:pPr algn="l"/>
            <a:r>
              <a:rPr lang="ar-IQ" sz="3400" dirty="0" smtClean="0">
                <a:solidFill>
                  <a:srgbClr val="002060"/>
                </a:solidFill>
                <a:latin typeface="Wingdings-Regular"/>
              </a:rPr>
              <a:t>  </a:t>
            </a:r>
            <a:r>
              <a:rPr lang="en-US" sz="3400" dirty="0" err="1" smtClean="0">
                <a:solidFill>
                  <a:srgbClr val="002060"/>
                </a:solidFill>
                <a:latin typeface="Wingdings-Regular"/>
              </a:rPr>
              <a:t>neruon</a:t>
            </a:r>
            <a:r>
              <a:rPr lang="en-US" sz="3400" dirty="0" smtClean="0">
                <a:solidFill>
                  <a:srgbClr val="002060"/>
                </a:solidFill>
                <a:latin typeface="Wingdings-Regular"/>
              </a:rPr>
              <a:t>.</a:t>
            </a:r>
            <a:r>
              <a:rPr lang="ar-IQ" sz="3400" dirty="0" smtClean="0">
                <a:solidFill>
                  <a:srgbClr val="002060"/>
                </a:solidFill>
                <a:latin typeface="Wingdings-Regular"/>
              </a:rPr>
              <a:t> </a:t>
            </a:r>
            <a:r>
              <a:rPr lang="en-US" sz="3400" dirty="0" smtClean="0">
                <a:solidFill>
                  <a:srgbClr val="002060"/>
                </a:solidFill>
                <a:latin typeface="Wingdings-Regular"/>
              </a:rPr>
              <a:t>1-</a:t>
            </a:r>
            <a:r>
              <a:rPr lang="en-US" sz="3400" b="0" i="0" u="none" strike="noStrike" baseline="0" dirty="0" smtClean="0">
                <a:solidFill>
                  <a:srgbClr val="002060"/>
                </a:solidFill>
                <a:latin typeface="Wingdings-Regular"/>
              </a:rPr>
              <a:t> </a:t>
            </a:r>
            <a:r>
              <a:rPr lang="en-US" sz="3400" b="0" i="0" u="none" strike="noStrike" baseline="0" dirty="0" smtClean="0">
                <a:solidFill>
                  <a:srgbClr val="000000"/>
                </a:solidFill>
                <a:latin typeface="ArialMT"/>
              </a:rPr>
              <a:t>Basic parts of a</a:t>
            </a:r>
          </a:p>
          <a:p>
            <a:pPr algn="l"/>
            <a:r>
              <a:rPr lang="en-US" sz="3400" dirty="0" smtClean="0">
                <a:solidFill>
                  <a:srgbClr val="002060"/>
                </a:solidFill>
                <a:latin typeface="Wingdings-Regular"/>
              </a:rPr>
              <a:t>2-</a:t>
            </a:r>
            <a:r>
              <a:rPr lang="en-US" sz="3400" b="0" i="0" u="none" strike="noStrike" baseline="0" dirty="0" smtClean="0">
                <a:solidFill>
                  <a:srgbClr val="002060"/>
                </a:solidFill>
                <a:latin typeface="Wingdings-Regular"/>
              </a:rPr>
              <a:t> </a:t>
            </a:r>
            <a:r>
              <a:rPr lang="en-US" sz="3400" b="0" i="0" u="none" strike="noStrike" baseline="0" dirty="0" smtClean="0">
                <a:solidFill>
                  <a:srgbClr val="000000"/>
                </a:solidFill>
                <a:latin typeface="ArialMT"/>
              </a:rPr>
              <a:t>Soma or cell body</a:t>
            </a:r>
          </a:p>
          <a:p>
            <a:pPr algn="l"/>
            <a:r>
              <a:rPr lang="en-US" sz="3400" dirty="0" smtClean="0">
                <a:solidFill>
                  <a:srgbClr val="002060"/>
                </a:solidFill>
                <a:latin typeface="Wingdings-Regular"/>
              </a:rPr>
              <a:t>3-</a:t>
            </a:r>
            <a:r>
              <a:rPr lang="en-US" sz="3400" b="0" i="0" u="none" strike="noStrike" baseline="0" dirty="0" smtClean="0">
                <a:solidFill>
                  <a:srgbClr val="002060"/>
                </a:solidFill>
                <a:latin typeface="Wingdings-Regular"/>
              </a:rPr>
              <a:t> </a:t>
            </a:r>
            <a:r>
              <a:rPr lang="en-US" sz="3400" b="0" i="0" u="none" strike="noStrike" baseline="0" dirty="0" err="1" smtClean="0">
                <a:solidFill>
                  <a:srgbClr val="000000"/>
                </a:solidFill>
                <a:latin typeface="ArialMT"/>
              </a:rPr>
              <a:t>Neurites</a:t>
            </a:r>
            <a:endParaRPr lang="en-US" sz="3400" b="0" i="0" u="none" strike="noStrike" baseline="0" dirty="0" smtClean="0">
              <a:solidFill>
                <a:srgbClr val="000000"/>
              </a:solidFill>
              <a:latin typeface="ArialMT"/>
            </a:endParaRPr>
          </a:p>
          <a:p>
            <a:pPr algn="l"/>
            <a:r>
              <a:rPr lang="en-US" sz="3400" dirty="0" smtClean="0">
                <a:solidFill>
                  <a:srgbClr val="002060"/>
                </a:solidFill>
                <a:latin typeface="Wingdings-Regular"/>
              </a:rPr>
              <a:t>4-</a:t>
            </a:r>
            <a:r>
              <a:rPr lang="en-US" sz="3400" b="0" i="0" u="none" strike="noStrike" baseline="0" dirty="0" smtClean="0">
                <a:solidFill>
                  <a:srgbClr val="002060"/>
                </a:solidFill>
                <a:latin typeface="Wingdings-Regular"/>
              </a:rPr>
              <a:t> </a:t>
            </a:r>
            <a:r>
              <a:rPr lang="en-US" sz="3400" b="0" i="0" u="none" strike="noStrike" baseline="0" dirty="0" smtClean="0">
                <a:solidFill>
                  <a:srgbClr val="000000"/>
                </a:solidFill>
                <a:latin typeface="ArialMT"/>
              </a:rPr>
              <a:t>Dendrites (afferent)</a:t>
            </a:r>
          </a:p>
          <a:p>
            <a:pPr algn="l"/>
            <a:r>
              <a:rPr lang="en-US" sz="3400" dirty="0" smtClean="0">
                <a:solidFill>
                  <a:srgbClr val="002060"/>
                </a:solidFill>
                <a:latin typeface="Wingdings-Regular"/>
              </a:rPr>
              <a:t>5-</a:t>
            </a:r>
            <a:r>
              <a:rPr lang="en-US" sz="3400" b="0" i="0" u="none" strike="noStrike" baseline="0" dirty="0" smtClean="0">
                <a:solidFill>
                  <a:srgbClr val="002060"/>
                </a:solidFill>
                <a:latin typeface="Wingdings-Regular"/>
              </a:rPr>
              <a:t> </a:t>
            </a:r>
            <a:r>
              <a:rPr lang="en-US" sz="3400" b="0" i="0" u="none" strike="noStrike" baseline="0" dirty="0" smtClean="0">
                <a:solidFill>
                  <a:srgbClr val="000000"/>
                </a:solidFill>
                <a:latin typeface="ArialMT"/>
              </a:rPr>
              <a:t>Axon (efferen</a:t>
            </a:r>
            <a:r>
              <a:rPr lang="en-US" b="0" i="0" u="none" strike="noStrike" baseline="0" dirty="0" smtClean="0">
                <a:solidFill>
                  <a:srgbClr val="000000"/>
                </a:solidFill>
                <a:latin typeface="ArialMT"/>
              </a:rPr>
              <a:t>t</a:t>
            </a:r>
            <a:endParaRPr lang="ar-IQ" dirty="0"/>
          </a:p>
        </p:txBody>
      </p:sp>
      <p:pic>
        <p:nvPicPr>
          <p:cNvPr id="7" name="صوت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00695266"/>
      </p:ext>
    </p:extLst>
  </p:cSld>
  <p:clrMapOvr>
    <a:masterClrMapping/>
  </p:clrMapOvr>
  <mc:AlternateContent xmlns:mc="http://schemas.openxmlformats.org/markup-compatibility/2006" xmlns:p14="http://schemas.microsoft.com/office/powerpoint/2010/main">
    <mc:Choice Requires="p14">
      <p:transition spd="slow" p14:dur="2000" advTm="21231"/>
    </mc:Choice>
    <mc:Fallback xmlns="">
      <p:transition spd="slow" advTm="21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55000" lnSpcReduction="20000"/>
          </a:bodyPr>
          <a:lstStyle/>
          <a:p>
            <a:pPr algn="l"/>
            <a:r>
              <a:rPr lang="en-US" dirty="0">
                <a:solidFill>
                  <a:srgbClr val="202122"/>
                </a:solidFill>
                <a:latin typeface="Arial"/>
              </a:rPr>
              <a:t>The nervous system is defined by the presence of a special type of cell—the </a:t>
            </a:r>
            <a:r>
              <a:rPr lang="en-US" dirty="0">
                <a:solidFill>
                  <a:srgbClr val="0645AD"/>
                </a:solidFill>
                <a:latin typeface="Arial"/>
                <a:hlinkClick r:id="rId4" tooltip="Neuron"/>
              </a:rPr>
              <a:t>neuron</a:t>
            </a:r>
            <a:r>
              <a:rPr lang="en-US" dirty="0">
                <a:solidFill>
                  <a:srgbClr val="202122"/>
                </a:solidFill>
                <a:latin typeface="Arial"/>
              </a:rPr>
              <a:t> (sometimes called "</a:t>
            </a:r>
            <a:r>
              <a:rPr lang="en-US" dirty="0" err="1">
                <a:solidFill>
                  <a:srgbClr val="202122"/>
                </a:solidFill>
                <a:latin typeface="Arial"/>
              </a:rPr>
              <a:t>neurone</a:t>
            </a:r>
            <a:r>
              <a:rPr lang="en-US" dirty="0">
                <a:solidFill>
                  <a:srgbClr val="202122"/>
                </a:solidFill>
                <a:latin typeface="Arial"/>
              </a:rPr>
              <a:t>" or "nerve cell").</a:t>
            </a:r>
            <a:r>
              <a:rPr lang="en-US" baseline="30000" dirty="0">
                <a:solidFill>
                  <a:srgbClr val="0645AD"/>
                </a:solidFill>
                <a:latin typeface="Arial"/>
                <a:hlinkClick r:id="rId5"/>
              </a:rPr>
              <a:t>[4]</a:t>
            </a:r>
            <a:r>
              <a:rPr lang="en-US" dirty="0">
                <a:solidFill>
                  <a:srgbClr val="202122"/>
                </a:solidFill>
                <a:latin typeface="Arial"/>
              </a:rPr>
              <a:t> Neurons can be distinguished from other cells in a number of ways, but their most fundamental property is that they communicate with other cells via </a:t>
            </a:r>
            <a:r>
              <a:rPr lang="en-US" dirty="0">
                <a:solidFill>
                  <a:srgbClr val="0645AD"/>
                </a:solidFill>
                <a:latin typeface="Arial"/>
                <a:hlinkClick r:id="rId6" tooltip="Synapse"/>
              </a:rPr>
              <a:t>synapses</a:t>
            </a:r>
            <a:r>
              <a:rPr lang="en-US" dirty="0">
                <a:solidFill>
                  <a:srgbClr val="202122"/>
                </a:solidFill>
                <a:latin typeface="Arial"/>
              </a:rPr>
              <a:t>, which are membrane-to-membrane junctions containing molecular machinery that allows rapid transmission of signals, either electrical or chemical.</a:t>
            </a:r>
            <a:r>
              <a:rPr lang="en-US" baseline="30000" dirty="0">
                <a:solidFill>
                  <a:srgbClr val="0645AD"/>
                </a:solidFill>
                <a:latin typeface="Arial"/>
                <a:hlinkClick r:id="rId5"/>
              </a:rPr>
              <a:t>[4]</a:t>
            </a:r>
            <a:r>
              <a:rPr lang="en-US" dirty="0">
                <a:solidFill>
                  <a:srgbClr val="202122"/>
                </a:solidFill>
                <a:latin typeface="Arial"/>
              </a:rPr>
              <a:t> Many types of neuron possess an </a:t>
            </a:r>
            <a:r>
              <a:rPr lang="en-US" dirty="0">
                <a:solidFill>
                  <a:srgbClr val="0645AD"/>
                </a:solidFill>
                <a:latin typeface="Arial"/>
                <a:hlinkClick r:id="rId7" tooltip="Axon"/>
              </a:rPr>
              <a:t>axon</a:t>
            </a:r>
            <a:r>
              <a:rPr lang="en-US" dirty="0">
                <a:solidFill>
                  <a:srgbClr val="202122"/>
                </a:solidFill>
                <a:latin typeface="Arial"/>
              </a:rPr>
              <a:t>, a protoplasmic protrusion that can extend to distant parts of the body and make thousands of synaptic contacts;</a:t>
            </a:r>
            <a:r>
              <a:rPr lang="en-US" baseline="30000" dirty="0">
                <a:solidFill>
                  <a:srgbClr val="0645AD"/>
                </a:solidFill>
                <a:latin typeface="Arial"/>
                <a:hlinkClick r:id="rId8"/>
              </a:rPr>
              <a:t>[12]</a:t>
            </a:r>
            <a:r>
              <a:rPr lang="en-US" dirty="0">
                <a:solidFill>
                  <a:srgbClr val="202122"/>
                </a:solidFill>
                <a:latin typeface="Arial"/>
              </a:rPr>
              <a:t> axons typically extend throughout the body in bundles called nerves.</a:t>
            </a:r>
          </a:p>
          <a:p>
            <a:pPr algn="l"/>
            <a:r>
              <a:rPr lang="en-US" dirty="0">
                <a:solidFill>
                  <a:srgbClr val="202122"/>
                </a:solidFill>
                <a:latin typeface="Arial"/>
              </a:rPr>
              <a:t>Even in the nervous system of a single species such as humans, hundreds of different types of neurons exist, with a wide variety of morphologies and functions.</a:t>
            </a:r>
            <a:r>
              <a:rPr lang="en-US" baseline="30000" dirty="0">
                <a:solidFill>
                  <a:srgbClr val="0645AD"/>
                </a:solidFill>
                <a:latin typeface="Arial"/>
                <a:hlinkClick r:id="rId8"/>
              </a:rPr>
              <a:t>[12]</a:t>
            </a:r>
            <a:r>
              <a:rPr lang="en-US" dirty="0">
                <a:solidFill>
                  <a:srgbClr val="202122"/>
                </a:solidFill>
                <a:latin typeface="Arial"/>
              </a:rPr>
              <a:t> These include </a:t>
            </a:r>
            <a:r>
              <a:rPr lang="en-US" dirty="0">
                <a:solidFill>
                  <a:srgbClr val="0645AD"/>
                </a:solidFill>
                <a:latin typeface="Arial"/>
                <a:hlinkClick r:id="rId9" tooltip="Sensory neuron"/>
              </a:rPr>
              <a:t>sensory neurons</a:t>
            </a:r>
            <a:r>
              <a:rPr lang="en-US" dirty="0">
                <a:solidFill>
                  <a:srgbClr val="202122"/>
                </a:solidFill>
                <a:latin typeface="Arial"/>
              </a:rPr>
              <a:t> that transmute physical stimuli such as light and sound into neural signals, and </a:t>
            </a:r>
            <a:r>
              <a:rPr lang="en-US" dirty="0">
                <a:solidFill>
                  <a:srgbClr val="0645AD"/>
                </a:solidFill>
                <a:latin typeface="Arial"/>
                <a:hlinkClick r:id="rId10"/>
              </a:rPr>
              <a:t>motor neurons</a:t>
            </a:r>
            <a:r>
              <a:rPr lang="en-US" dirty="0">
                <a:solidFill>
                  <a:srgbClr val="202122"/>
                </a:solidFill>
                <a:latin typeface="Arial"/>
              </a:rPr>
              <a:t> that transmute neural signals into activation of muscles or glands; however in many species the great majority of neurons participate in the formation of centralized structures (the brain and ganglia) and they receive all of their input from other neurons and send their output to other neurons</a:t>
            </a:r>
            <a:endParaRPr lang="en-US" b="0" i="0" dirty="0">
              <a:solidFill>
                <a:srgbClr val="202122"/>
              </a:solidFill>
              <a:effectLst/>
              <a:latin typeface="Arial"/>
            </a:endParaRPr>
          </a:p>
        </p:txBody>
      </p:sp>
      <p:pic>
        <p:nvPicPr>
          <p:cNvPr id="20" name="صوت 1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45306850"/>
      </p:ext>
    </p:extLst>
  </p:cSld>
  <p:clrMapOvr>
    <a:masterClrMapping/>
  </p:clrMapOvr>
  <mc:AlternateContent xmlns:mc="http://schemas.openxmlformats.org/markup-compatibility/2006" xmlns:p14="http://schemas.microsoft.com/office/powerpoint/2010/main">
    <mc:Choice Requires="p14">
      <p:transition spd="slow" p14:dur="2000" advTm="155574"/>
    </mc:Choice>
    <mc:Fallback xmlns="">
      <p:transition spd="slow" advTm="1555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2525" y="1600200"/>
            <a:ext cx="595895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9878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p:txBody>
          <a:bodyPr>
            <a:normAutofit fontScale="70000" lnSpcReduction="20000"/>
          </a:bodyPr>
          <a:lstStyle/>
          <a:p>
            <a:pPr algn="l"/>
            <a:r>
              <a:rPr lang="en-US" b="0" i="0" u="none" strike="noStrike" baseline="0" dirty="0" smtClean="0">
                <a:solidFill>
                  <a:srgbClr val="376093"/>
                </a:solidFill>
                <a:latin typeface="ArialMT"/>
              </a:rPr>
              <a:t>The neuron</a:t>
            </a:r>
            <a:r>
              <a:rPr lang="en-US" sz="4800" b="0" i="0" u="none" strike="noStrike" baseline="0" dirty="0" smtClean="0">
                <a:solidFill>
                  <a:srgbClr val="002060"/>
                </a:solidFill>
                <a:latin typeface="Wingdings-Regular"/>
              </a:rPr>
              <a:t>§ </a:t>
            </a:r>
            <a:r>
              <a:rPr lang="en-US" sz="4400" b="1" i="0" u="none" strike="noStrike" baseline="0" dirty="0" smtClean="0">
                <a:solidFill>
                  <a:srgbClr val="FF0000"/>
                </a:solidFill>
                <a:latin typeface="Arial-BoldMT"/>
              </a:rPr>
              <a:t>Soma</a:t>
            </a:r>
            <a:r>
              <a:rPr lang="en-US" sz="4400" b="0" i="0" u="none" strike="noStrike" baseline="0" dirty="0" smtClean="0">
                <a:solidFill>
                  <a:srgbClr val="000000"/>
                </a:solidFill>
                <a:latin typeface="ArialMT"/>
              </a:rPr>
              <a:t>, </a:t>
            </a:r>
            <a:r>
              <a:rPr lang="en-US" sz="4400" b="0" i="0" u="none" strike="noStrike" baseline="0" dirty="0" err="1" smtClean="0">
                <a:solidFill>
                  <a:srgbClr val="000000"/>
                </a:solidFill>
                <a:latin typeface="ArialMT"/>
              </a:rPr>
              <a:t>perikaryion</a:t>
            </a:r>
            <a:r>
              <a:rPr lang="en-US" sz="4400" b="0" i="0" u="none" strike="noStrike" baseline="0" dirty="0" smtClean="0">
                <a:solidFill>
                  <a:srgbClr val="000000"/>
                </a:solidFill>
                <a:latin typeface="ArialMT"/>
              </a:rPr>
              <a:t> or</a:t>
            </a:r>
          </a:p>
          <a:p>
            <a:pPr algn="l"/>
            <a:r>
              <a:rPr lang="en-US" sz="4400" b="0" i="0" u="none" strike="noStrike" baseline="0" dirty="0" smtClean="0">
                <a:solidFill>
                  <a:srgbClr val="000000"/>
                </a:solidFill>
                <a:latin typeface="ArialMT"/>
              </a:rPr>
              <a:t>cell body:</a:t>
            </a:r>
          </a:p>
          <a:p>
            <a:pPr algn="l"/>
            <a:r>
              <a:rPr lang="en-US" sz="4400" b="0" i="0" u="none" strike="noStrike" baseline="0" dirty="0" smtClean="0">
                <a:solidFill>
                  <a:srgbClr val="002060"/>
                </a:solidFill>
                <a:latin typeface="Wingdings-Regular"/>
              </a:rPr>
              <a:t>§ </a:t>
            </a:r>
            <a:r>
              <a:rPr lang="en-US" sz="4000" b="0" i="0" u="none" strike="noStrike" baseline="0" dirty="0" smtClean="0">
                <a:solidFill>
                  <a:srgbClr val="FF0000"/>
                </a:solidFill>
                <a:latin typeface="ArialMT"/>
              </a:rPr>
              <a:t>Nucleus</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Structure:</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Contains the DNA</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In turn it has its own</a:t>
            </a:r>
          </a:p>
          <a:p>
            <a:pPr algn="l"/>
            <a:r>
              <a:rPr lang="en-US" b="0" i="0" u="none" strike="noStrike" baseline="0" dirty="0" smtClean="0">
                <a:solidFill>
                  <a:srgbClr val="000000"/>
                </a:solidFill>
                <a:latin typeface="ArialMT"/>
              </a:rPr>
              <a:t>membrane (nuclear</a:t>
            </a:r>
          </a:p>
          <a:p>
            <a:pPr algn="l"/>
            <a:r>
              <a:rPr lang="en-US" b="0" i="0" u="none" strike="noStrike" baseline="0" dirty="0" smtClean="0">
                <a:solidFill>
                  <a:srgbClr val="000000"/>
                </a:solidFill>
                <a:latin typeface="ArialMT"/>
              </a:rPr>
              <a:t>membrane)</a:t>
            </a:r>
          </a:p>
          <a:p>
            <a:pPr algn="l"/>
            <a:r>
              <a:rPr lang="en-US" sz="4000" b="0" i="0" u="none" strike="noStrike" baseline="0" dirty="0" smtClean="0">
                <a:solidFill>
                  <a:srgbClr val="002060"/>
                </a:solidFill>
                <a:latin typeface="Wingdings-Regular"/>
              </a:rPr>
              <a:t>§ </a:t>
            </a:r>
            <a:r>
              <a:rPr lang="en-US" sz="3600" b="0" i="0" u="none" strike="noStrike" baseline="0" dirty="0" smtClean="0">
                <a:solidFill>
                  <a:srgbClr val="000000"/>
                </a:solidFill>
                <a:latin typeface="ArialMT"/>
              </a:rPr>
              <a:t>Function:</a:t>
            </a:r>
          </a:p>
          <a:p>
            <a:pPr algn="l"/>
            <a:r>
              <a:rPr lang="en-US" sz="3600" b="0" i="0" u="none" strike="noStrike" baseline="0" dirty="0" smtClean="0">
                <a:solidFill>
                  <a:srgbClr val="002060"/>
                </a:solidFill>
                <a:latin typeface="Wingdings-Regular"/>
              </a:rPr>
              <a:t>§ </a:t>
            </a:r>
            <a:r>
              <a:rPr lang="en-US" b="0" i="0" u="none" strike="noStrike" baseline="0" dirty="0" smtClean="0">
                <a:solidFill>
                  <a:srgbClr val="000000"/>
                </a:solidFill>
                <a:latin typeface="ArialMT"/>
              </a:rPr>
              <a:t>Controls the neuron</a:t>
            </a:r>
          </a:p>
          <a:p>
            <a:pPr algn="l"/>
            <a:r>
              <a:rPr lang="en-US" b="0" i="0" u="none" strike="noStrike" baseline="0" dirty="0" smtClean="0">
                <a:solidFill>
                  <a:srgbClr val="000000"/>
                </a:solidFill>
                <a:latin typeface="ArialMT"/>
              </a:rPr>
              <a:t>activities</a:t>
            </a:r>
          </a:p>
          <a:p>
            <a:pPr algn="l"/>
            <a:endParaRPr lang="en-US" sz="5400" b="0" i="0" u="none" strike="noStrike" baseline="0" dirty="0" smtClean="0">
              <a:solidFill>
                <a:srgbClr val="376093"/>
              </a:solidFill>
              <a:latin typeface="ArialMT"/>
            </a:endParaRPr>
          </a:p>
        </p:txBody>
      </p:sp>
      <p:pic>
        <p:nvPicPr>
          <p:cNvPr id="8" name="صوت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537005113"/>
      </p:ext>
    </p:extLst>
  </p:cSld>
  <p:clrMapOvr>
    <a:masterClrMapping/>
  </p:clrMapOvr>
  <mc:AlternateContent xmlns:mc="http://schemas.openxmlformats.org/markup-compatibility/2006" xmlns:p14="http://schemas.microsoft.com/office/powerpoint/2010/main">
    <mc:Choice Requires="p14">
      <p:transition spd="slow" p14:dur="2000" advTm="24766"/>
    </mc:Choice>
    <mc:Fallback xmlns="">
      <p:transition spd="slow" advTm="24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12154</TotalTime>
  <Words>2115</Words>
  <Application>Microsoft Office PowerPoint</Application>
  <PresentationFormat>عرض على الشاشة (3:4)‏</PresentationFormat>
  <Paragraphs>431</Paragraphs>
  <Slides>48</Slides>
  <Notes>3</Notes>
  <HiddenSlides>0</HiddenSlides>
  <MMClips>30</MMClips>
  <ScaleCrop>false</ScaleCrop>
  <HeadingPairs>
    <vt:vector size="4" baseType="variant">
      <vt:variant>
        <vt:lpstr>نسق</vt:lpstr>
      </vt:variant>
      <vt:variant>
        <vt:i4>1</vt:i4>
      </vt:variant>
      <vt:variant>
        <vt:lpstr>عناوين الشرائح</vt:lpstr>
      </vt:variant>
      <vt:variant>
        <vt:i4>48</vt:i4>
      </vt:variant>
    </vt:vector>
  </HeadingPairs>
  <TitlesOfParts>
    <vt:vector size="49" baseType="lpstr">
      <vt:lpstr>نسق Office</vt:lpstr>
      <vt:lpstr>Nervous System</vt:lpstr>
      <vt:lpstr>عرض تقديمي في PowerPoint</vt:lpstr>
      <vt:lpstr>عرض تقديمي في PowerPoint</vt:lpstr>
      <vt:lpstr>عرض تقديمي في PowerPoint</vt:lpstr>
      <vt:lpstr>عرض تقديمي في PowerPoint</vt:lpstr>
      <vt:lpstr>The neuron</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عرض تقديمي في PowerPoint</vt:lpstr>
      <vt:lpstr>BRAIN</vt:lpstr>
      <vt:lpstr>عرض تقديمي في PowerPoint</vt:lpstr>
      <vt:lpstr>عرض تقديمي في PowerPoint</vt:lpstr>
      <vt:lpstr>Respiration</vt:lpstr>
      <vt:lpstr>عرض تقديمي في PowerPoint</vt:lpstr>
      <vt:lpstr>عرض تقديمي في PowerPoint</vt:lpstr>
      <vt:lpstr>عرض تقديمي في PowerPoint</vt:lpstr>
      <vt:lpstr>عرض تقديمي في PowerPoint</vt:lpstr>
      <vt:lpstr>Brain function</vt:lpstr>
      <vt:lpstr>عرض تقديمي في PowerPoint</vt:lpstr>
      <vt:lpstr>عرض تقديمي في PowerPoint</vt:lpstr>
      <vt:lpstr>عرض تقديمي في PowerPoint</vt:lpstr>
      <vt:lpstr>عرض تقديمي في PowerPoint</vt:lpstr>
      <vt:lpstr>Brain function</vt:lpstr>
    </vt:vector>
  </TitlesOfParts>
  <Company>Naim Al Hussaini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neuron</dc:title>
  <dc:creator>NSR</dc:creator>
  <cp:lastModifiedBy>NSR</cp:lastModifiedBy>
  <cp:revision>64</cp:revision>
  <dcterms:created xsi:type="dcterms:W3CDTF">2021-05-19T07:27:54Z</dcterms:created>
  <dcterms:modified xsi:type="dcterms:W3CDTF">2021-06-03T13:21:58Z</dcterms:modified>
</cp:coreProperties>
</file>